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2" r:id="rId6"/>
    <p:sldId id="264" r:id="rId7"/>
    <p:sldId id="265" r:id="rId8"/>
    <p:sldId id="266" r:id="rId9"/>
    <p:sldId id="267" r:id="rId10"/>
    <p:sldId id="268" r:id="rId11"/>
    <p:sldId id="270" r:id="rId12"/>
    <p:sldId id="269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21/06/2021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2090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21/06/2021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620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21/06/2021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297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21/06/2021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2557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21/06/2021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288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21/06/2021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155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21/06/2021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110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21/06/2021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8330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21/06/2021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6634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21/06/2021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798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21/06/2021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071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D4EDB-03FD-4836-8720-FCE2EFC7C761}" type="datetimeFigureOut">
              <a:rPr lang="es-MX" smtClean="0"/>
              <a:t>21/06/2021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590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F4DE3897-DB0F-4787-AF67-7DC7FB950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04" y="365475"/>
            <a:ext cx="8208912" cy="2208303"/>
          </a:xfrm>
          <a:noFill/>
          <a:effectLst/>
        </p:spPr>
        <p:txBody>
          <a:bodyPr>
            <a:noAutofit/>
          </a:bodyPr>
          <a:lstStyle/>
          <a:p>
            <a:pPr algn="r"/>
            <a:r>
              <a:rPr lang="es-MX" sz="4000" dirty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nir Black"/>
                <a:cs typeface="Avenir Black"/>
              </a:rPr>
              <a:t>Consejos </a:t>
            </a:r>
            <a:r>
              <a:rPr lang="es-ES" sz="4000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nir Black"/>
                <a:cs typeface="Avenir Black"/>
              </a:rPr>
              <a:t>Técnicos</a:t>
            </a:r>
            <a:r>
              <a:rPr lang="es-ES" sz="40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nir Black"/>
                <a:cs typeface="Avenir Black"/>
              </a:rPr>
              <a:t/>
            </a:r>
            <a:br>
              <a:rPr lang="es-ES" sz="40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nir Black"/>
                <a:cs typeface="Avenir Black"/>
              </a:rPr>
            </a:br>
            <a:r>
              <a:rPr lang="es-MX" sz="4000" dirty="0">
                <a:solidFill>
                  <a:schemeClr val="bg1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lang="es-MX" sz="2800" dirty="0">
                <a:solidFill>
                  <a:schemeClr val="bg1">
                    <a:lumMod val="50000"/>
                  </a:schemeClr>
                </a:solidFill>
                <a:latin typeface="Avenir Black"/>
                <a:cs typeface="Avenir Black"/>
              </a:rPr>
              <a:t>de Educación</a:t>
            </a:r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Avenir Black"/>
                <a:cs typeface="Avenir Black"/>
              </a:rPr>
              <a:t> Superior</a:t>
            </a:r>
            <a:br>
              <a:rPr lang="es-ES" sz="2800" dirty="0">
                <a:solidFill>
                  <a:schemeClr val="bg1">
                    <a:lumMod val="50000"/>
                  </a:schemeClr>
                </a:solidFill>
                <a:latin typeface="Avenir Black"/>
                <a:cs typeface="Avenir Black"/>
              </a:rPr>
            </a:br>
            <a:r>
              <a:rPr lang="es-ES" sz="2800" dirty="0" smtClean="0">
                <a:solidFill>
                  <a:schemeClr val="accent2">
                    <a:lumMod val="75000"/>
                  </a:schemeClr>
                </a:solidFill>
                <a:latin typeface="Avenir Black"/>
                <a:cs typeface="Avenir Black"/>
              </a:rPr>
              <a:t>CTES</a:t>
            </a:r>
            <a:r>
              <a:rPr lang="es-MX" sz="4000" cap="all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nir Black"/>
                <a:cs typeface="Avenir Black"/>
              </a:rPr>
              <a:t/>
            </a:r>
            <a:br>
              <a:rPr lang="es-MX" sz="4000" cap="all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nir Black"/>
                <a:cs typeface="Avenir Black"/>
              </a:rPr>
            </a:br>
            <a:endParaRPr lang="es-MX" sz="1800" dirty="0">
              <a:solidFill>
                <a:schemeClr val="accent6"/>
              </a:solidFill>
              <a:latin typeface="Avenir Black"/>
              <a:cs typeface="Avenir Black"/>
            </a:endParaRPr>
          </a:p>
        </p:txBody>
      </p:sp>
      <p:pic>
        <p:nvPicPr>
          <p:cNvPr id="12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5" b="15255"/>
          <a:stretch/>
        </p:blipFill>
        <p:spPr>
          <a:xfrm>
            <a:off x="827584" y="1916832"/>
            <a:ext cx="4572000" cy="4320480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5119517" y="2573778"/>
            <a:ext cx="40244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/>
              <a:t>Internacionalización</a:t>
            </a:r>
            <a:r>
              <a:rPr lang="en-US" sz="3600" b="1" dirty="0"/>
              <a:t> e </a:t>
            </a:r>
            <a:r>
              <a:rPr lang="en-US" sz="3600" b="1" dirty="0" err="1"/>
              <a:t>Interculturalidad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4045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2909160"/>
              </p:ext>
            </p:extLst>
          </p:nvPr>
        </p:nvGraphicFramePr>
        <p:xfrm>
          <a:off x="0" y="1575121"/>
          <a:ext cx="8789160" cy="198517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197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7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7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72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Acciones programadas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% Cumplimiento de Acciones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Evidencia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Avance de la meta por indicador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401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Gestionar convenios o becas de movilidad para que se apoye al personal</a:t>
                      </a:r>
                      <a:endParaRPr lang="es-MX" sz="105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  <a:endParaRPr lang="es-MX" sz="105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05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s-MX" sz="105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estudiantes de la 	Lic. En Gestión de Negocios y Proyectos participan en la  convocatoria Programa Identidad y Liderazgo Comunitario: Un Encuentro Virtual con los Estados Unidos de América en la Universidad de Nuevo México</a:t>
                      </a:r>
                      <a:endParaRPr lang="es-MX" sz="105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05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10%</a:t>
                      </a:r>
                      <a:endParaRPr lang="es-MX" sz="105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475656" y="27207"/>
            <a:ext cx="6624736" cy="1196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Indicador: Porcentaje de egresados con nivel B1 MCE o equivalente</a:t>
            </a:r>
          </a:p>
          <a:p>
            <a:pPr>
              <a:lnSpc>
                <a:spcPct val="115000"/>
              </a:lnSpc>
            </a:pPr>
            <a:r>
              <a:rPr lang="es-MX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Valor inicial 2020-2021: 20%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Meta: </a:t>
            </a:r>
            <a:r>
              <a:rPr lang="es-MX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100% de los estudiantes de ingeniería y licenciatura obtienen constancia que avala el nivel de idioma obtenido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-1" r="-2586" b="43340"/>
          <a:stretch/>
        </p:blipFill>
        <p:spPr>
          <a:xfrm>
            <a:off x="2376488" y="3679950"/>
            <a:ext cx="3826192" cy="303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2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2652554"/>
              </p:ext>
            </p:extLst>
          </p:nvPr>
        </p:nvGraphicFramePr>
        <p:xfrm>
          <a:off x="0" y="1575121"/>
          <a:ext cx="8789160" cy="1487001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197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7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7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72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Acciones programadas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% Cumplimiento de Acciones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Evidencia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Avance de la meta por indicador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401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Establecer vínculos con instituciones en el extranjero que permitan generar movilidad </a:t>
                      </a:r>
                      <a:endParaRPr lang="es-MX" sz="105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05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Contacto con responsable de la Universidad Provincial de </a:t>
                      </a:r>
                      <a:r>
                        <a:rPr lang="es-MX" sz="105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Ezeiza</a:t>
                      </a:r>
                      <a:r>
                        <a:rPr lang="es-MX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en Argentina</a:t>
                      </a:r>
                      <a:endParaRPr lang="es-MX" sz="105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05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5%</a:t>
                      </a:r>
                      <a:endParaRPr lang="es-MX" sz="105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475656" y="27207"/>
            <a:ext cx="6624736" cy="1196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Indicador: Porcentaje de egresados con nivel B1 MCE o equivalente</a:t>
            </a:r>
          </a:p>
          <a:p>
            <a:pPr>
              <a:lnSpc>
                <a:spcPct val="115000"/>
              </a:lnSpc>
            </a:pPr>
            <a:r>
              <a:rPr lang="es-MX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Valor inicial 2020-2021: 20%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Meta: </a:t>
            </a:r>
            <a:r>
              <a:rPr lang="es-MX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100% de los estudiantes de ingeniería y licenciatura obtienen constancia que avala el nivel de idioma obtenido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09" y="3249622"/>
            <a:ext cx="6928732" cy="332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2646415"/>
              </p:ext>
            </p:extLst>
          </p:nvPr>
        </p:nvGraphicFramePr>
        <p:xfrm>
          <a:off x="0" y="1575121"/>
          <a:ext cx="8789160" cy="156454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197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7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7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72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Acciones programadas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% Cumplimiento de Acciones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Evidencia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Avance de la meta por indicador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401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Difundir y promover los programas de movilidad</a:t>
                      </a:r>
                      <a:endParaRPr lang="es-MX" sz="105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  <a:endParaRPr lang="es-MX" sz="105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Correo</a:t>
                      </a:r>
                      <a:r>
                        <a:rPr lang="es-MX" sz="105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sobre información para que estudiantes del PE de Turismo participen </a:t>
                      </a:r>
                      <a:r>
                        <a:rPr lang="es-MX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 movilidad virtual en la Universidad Provincial de </a:t>
                      </a:r>
                      <a:r>
                        <a:rPr lang="es-MX" sz="105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Ezeiza</a:t>
                      </a:r>
                      <a:r>
                        <a:rPr lang="es-MX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en Argentina</a:t>
                      </a:r>
                      <a:r>
                        <a:rPr lang="es-MX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MX" sz="105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05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10%</a:t>
                      </a:r>
                      <a:endParaRPr lang="es-MX" sz="105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475656" y="27207"/>
            <a:ext cx="6624736" cy="1196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Indicador: Porcentaje de egresados con nivel B1 MCE o equivalente</a:t>
            </a:r>
          </a:p>
          <a:p>
            <a:pPr>
              <a:lnSpc>
                <a:spcPct val="115000"/>
              </a:lnSpc>
            </a:pPr>
            <a:r>
              <a:rPr lang="es-MX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Valor inicial 2020-2021: 20%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Meta: </a:t>
            </a:r>
            <a:r>
              <a:rPr lang="es-MX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100% de los estudiantes de ingeniería y licenciatura obtienen constancia que avala el nivel de idioma obtenido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3271938"/>
            <a:ext cx="5762211" cy="323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CFB938E-F751-4B68-A13C-8EC3FB04420C}"/>
              </a:ext>
            </a:extLst>
          </p:cNvPr>
          <p:cNvSpPr txBox="1"/>
          <p:nvPr/>
        </p:nvSpPr>
        <p:spPr>
          <a:xfrm>
            <a:off x="1475656" y="116632"/>
            <a:ext cx="5392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Consejo </a:t>
            </a:r>
            <a:r>
              <a:rPr lang="es-ES" sz="2400" dirty="0" smtClean="0">
                <a:solidFill>
                  <a:schemeClr val="bg1"/>
                </a:solidFill>
              </a:rPr>
              <a:t>Técnico </a:t>
            </a:r>
            <a:r>
              <a:rPr lang="es-ES" sz="2400" dirty="0">
                <a:solidFill>
                  <a:schemeClr val="bg1"/>
                </a:solidFill>
              </a:rPr>
              <a:t>de la Educación Superior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403648" y="1556792"/>
            <a:ext cx="547260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Internacionalización</a:t>
            </a:r>
            <a:r>
              <a:rPr lang="en-US" b="1" dirty="0"/>
              <a:t> e </a:t>
            </a:r>
            <a:r>
              <a:rPr lang="en-US" b="1" dirty="0" err="1"/>
              <a:t>Interculturalidad</a:t>
            </a:r>
            <a:r>
              <a:rPr lang="en-US" b="1" dirty="0"/>
              <a:t/>
            </a:r>
            <a:br>
              <a:rPr lang="en-US" b="1" dirty="0"/>
            </a:br>
            <a:r>
              <a:rPr lang="es-MX" dirty="0">
                <a:solidFill>
                  <a:srgbClr val="000000"/>
                </a:solidFill>
              </a:rPr>
              <a:t/>
            </a:r>
            <a:br>
              <a:rPr lang="es-MX" dirty="0">
                <a:solidFill>
                  <a:srgbClr val="000000"/>
                </a:solidFill>
              </a:rPr>
            </a:br>
            <a:endParaRPr lang="es-MX" dirty="0"/>
          </a:p>
        </p:txBody>
      </p:sp>
      <p:sp>
        <p:nvSpPr>
          <p:cNvPr id="6" name="Recortar y redondear rectángulo de esquina sencilla 5"/>
          <p:cNvSpPr/>
          <p:nvPr/>
        </p:nvSpPr>
        <p:spPr>
          <a:xfrm>
            <a:off x="179511" y="3877613"/>
            <a:ext cx="2433059" cy="2298103"/>
          </a:xfrm>
          <a:prstGeom prst="snipRoundRect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err="1"/>
              <a:t>Internacionalización</a:t>
            </a:r>
            <a:r>
              <a:rPr lang="en-US" b="1" dirty="0"/>
              <a:t> e </a:t>
            </a:r>
            <a:r>
              <a:rPr lang="en-US" b="1" dirty="0" err="1"/>
              <a:t>Interculturalidad</a:t>
            </a:r>
            <a:endParaRPr lang="es-ES" b="1" dirty="0"/>
          </a:p>
        </p:txBody>
      </p:sp>
      <p:sp>
        <p:nvSpPr>
          <p:cNvPr id="7" name="Rectángulo 6"/>
          <p:cNvSpPr/>
          <p:nvPr/>
        </p:nvSpPr>
        <p:spPr>
          <a:xfrm>
            <a:off x="2612570" y="3871203"/>
            <a:ext cx="59935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ea typeface="Eurostile" charset="0"/>
                <a:cs typeface="Eurostile" charset="0"/>
              </a:rPr>
              <a:t>Porcentaje de personal académico y directivo con nivel B2 MCE o equivalente</a:t>
            </a:r>
          </a:p>
          <a:p>
            <a:pPr marL="342900" indent="-342900">
              <a:buFont typeface="Arial" charset="0"/>
              <a:buChar char="•"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ea typeface="Eurostile" charset="0"/>
                <a:cs typeface="Eurostile" charset="0"/>
              </a:rPr>
              <a:t>Porcentaje de estudiantes en movilidad internacional</a:t>
            </a:r>
          </a:p>
          <a:p>
            <a:pPr marL="342900" indent="-342900">
              <a:buFont typeface="Arial" charset="0"/>
              <a:buChar char="•"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ea typeface="Eurostile" charset="0"/>
                <a:cs typeface="Eurostile" charset="0"/>
              </a:rPr>
              <a:t>Número de acciones de promoción de la interculturalidad</a:t>
            </a:r>
          </a:p>
          <a:p>
            <a:pPr marL="342900" indent="-342900">
              <a:buFont typeface="Arial" charset="0"/>
              <a:buChar char="•"/>
            </a:pPr>
            <a:endParaRPr lang="es-ES_tradnl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46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491880" y="836712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MX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05097" y="2246812"/>
            <a:ext cx="72542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kern="100" spc="-5" dirty="0">
                <a:solidFill>
                  <a:srgbClr val="000000"/>
                </a:solidFill>
              </a:rPr>
              <a:t>Fortalecer el dominio del idioma </a:t>
            </a:r>
            <a:r>
              <a:rPr lang="es-ES" sz="3200" kern="100" spc="-5" dirty="0" smtClean="0">
                <a:solidFill>
                  <a:srgbClr val="000000"/>
                </a:solidFill>
              </a:rPr>
              <a:t>inglés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kern="100" spc="-5" dirty="0" smtClean="0">
                <a:solidFill>
                  <a:srgbClr val="000000"/>
                </a:solidFill>
              </a:rPr>
              <a:t>Promover </a:t>
            </a:r>
            <a:r>
              <a:rPr lang="es-ES" sz="3200" kern="100" spc="-5" dirty="0">
                <a:solidFill>
                  <a:srgbClr val="000000"/>
                </a:solidFill>
              </a:rPr>
              <a:t>el aprendizaje y conservación de lenguas </a:t>
            </a:r>
            <a:r>
              <a:rPr lang="es-ES" sz="3200" kern="100" spc="-5" dirty="0" smtClean="0">
                <a:solidFill>
                  <a:srgbClr val="000000"/>
                </a:solidFill>
              </a:rPr>
              <a:t>indígenas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3200" kern="100" spc="-5" dirty="0" smtClean="0">
                <a:solidFill>
                  <a:srgbClr val="000000"/>
                </a:solidFill>
              </a:rPr>
              <a:t>Favorecer </a:t>
            </a:r>
            <a:r>
              <a:rPr lang="es-ES" sz="3200" kern="100" spc="-5" dirty="0">
                <a:solidFill>
                  <a:srgbClr val="000000"/>
                </a:solidFill>
              </a:rPr>
              <a:t>en los estudiantes su experiencia internacional e intercultural.</a:t>
            </a:r>
            <a:endParaRPr lang="es-MX" sz="3200" kern="100" spc="-5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6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475656" y="44624"/>
            <a:ext cx="6624736" cy="11541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Indicador: </a:t>
            </a:r>
            <a:r>
              <a:rPr lang="es-MX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Número de acciones de promoción de la </a:t>
            </a:r>
            <a:r>
              <a:rPr lang="es-MX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interculturalidad</a:t>
            </a:r>
          </a:p>
          <a:p>
            <a:pPr>
              <a:lnSpc>
                <a:spcPct val="115000"/>
              </a:lnSpc>
            </a:pPr>
            <a:r>
              <a:rPr lang="es-MX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Valor inicial 2020-2021: 2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Meta: 3 talleres al año</a:t>
            </a:r>
            <a:endParaRPr lang="es-MX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0958210"/>
              </p:ext>
            </p:extLst>
          </p:nvPr>
        </p:nvGraphicFramePr>
        <p:xfrm>
          <a:off x="0" y="1575121"/>
          <a:ext cx="8789160" cy="235321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197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7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7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72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Acciones programadas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% Cumplimiento de Acciones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Evidencia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Avance de la meta por indicador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401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Implementar talleres de conversación, escritura y lectura  en inglés, francés</a:t>
                      </a:r>
                      <a:endParaRPr lang="es-MX" sz="105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  <a:endParaRPr lang="es-MX" sz="105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Lista</a:t>
                      </a:r>
                      <a:r>
                        <a:rPr lang="es-MX" sz="105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 asistencia de estudiantes que participan en cursos de francés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 tienen 2 grupos, uno lo atiende la Profesora Daniela y otro el Profesor </a:t>
                      </a:r>
                      <a:r>
                        <a:rPr lang="es-MX" sz="1050" baseline="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Amilcar</a:t>
                      </a:r>
                      <a:r>
                        <a:rPr lang="es-MX" sz="105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Para obtener la beca MEXPROTEC este año, la estudiante </a:t>
                      </a:r>
                      <a:r>
                        <a:rPr lang="es-MX" sz="1050" baseline="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Paulin</a:t>
                      </a:r>
                      <a:r>
                        <a:rPr lang="es-MX" sz="105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MX" sz="1050" baseline="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Olguin</a:t>
                      </a:r>
                      <a:r>
                        <a:rPr lang="es-MX" sz="105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Yuridia del PE de Mecatrónica paso a la etapa final, solo se esta en espera de resultados</a:t>
                      </a:r>
                      <a:endParaRPr lang="es-MX" sz="1050" baseline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40%</a:t>
                      </a:r>
                      <a:endParaRPr lang="es-MX" sz="105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Imagen 5"/>
          <p:cNvPicPr/>
          <p:nvPr/>
        </p:nvPicPr>
        <p:blipFill rotWithShape="1">
          <a:blip r:embed="rId2"/>
          <a:srcRect t="13970" b="8527"/>
          <a:stretch/>
        </p:blipFill>
        <p:spPr>
          <a:xfrm>
            <a:off x="1025705" y="3991451"/>
            <a:ext cx="6167573" cy="286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3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7183873"/>
              </p:ext>
            </p:extLst>
          </p:nvPr>
        </p:nvGraphicFramePr>
        <p:xfrm>
          <a:off x="0" y="1575121"/>
          <a:ext cx="8789160" cy="1487001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197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7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7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72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Acciones programadas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% Cumplimiento de Acciones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Evidencia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Avance de la meta por indicador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401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Continuar con el programa de capacitación de inglés para PTC</a:t>
                      </a:r>
                      <a:endParaRPr lang="es-MX" sz="105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  <a:endParaRPr lang="es-MX" sz="105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Pantallas clases virtuales de asistencia de docentes de tiempo completo que toman clases de inglés</a:t>
                      </a:r>
                      <a:endParaRPr lang="es-MX" sz="105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05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40%</a:t>
                      </a:r>
                      <a:endParaRPr lang="es-MX" sz="105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2121"/>
            <a:ext cx="4313162" cy="219785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742" y="4209148"/>
            <a:ext cx="4833258" cy="256567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475656" y="27207"/>
            <a:ext cx="6624736" cy="1196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Indicador: Porcentaje de egresados con nivel B1 MCE o equivalente</a:t>
            </a:r>
          </a:p>
          <a:p>
            <a:pPr>
              <a:lnSpc>
                <a:spcPct val="115000"/>
              </a:lnSpc>
            </a:pPr>
            <a:r>
              <a:rPr lang="es-MX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Valor inicial 2020-2021: 20%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Meta: </a:t>
            </a:r>
            <a:r>
              <a:rPr lang="es-MX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100% de los estudiantes de ingeniería y licenciatura obtienen constancia que avala el nivel de idioma obtenido </a:t>
            </a:r>
          </a:p>
        </p:txBody>
      </p:sp>
    </p:spTree>
    <p:extLst>
      <p:ext uri="{BB962C8B-B14F-4D97-AF65-F5344CB8AC3E}">
        <p14:creationId xmlns:p14="http://schemas.microsoft.com/office/powerpoint/2010/main" val="30331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062401"/>
              </p:ext>
            </p:extLst>
          </p:nvPr>
        </p:nvGraphicFramePr>
        <p:xfrm>
          <a:off x="0" y="1575121"/>
          <a:ext cx="8789160" cy="277516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197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7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7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72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Acciones programadas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% Cumplimiento de Acciones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Evidencia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Avance de la meta por indicador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401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Habilitar examinadores correctores con el centro certificador</a:t>
                      </a:r>
                      <a:endParaRPr lang="es-MX" sz="105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  <a:endParaRPr lang="es-MX" sz="105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05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Constancias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Habilitación como examinadoras-correctoras de exámenes DELF-A1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Profesora</a:t>
                      </a:r>
                      <a:r>
                        <a:rPr lang="es-MX" sz="105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Blanca Estela Zaragoza </a:t>
                      </a:r>
                      <a:r>
                        <a:rPr lang="es-MX" sz="1050" baseline="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Sanchéz</a:t>
                      </a:r>
                      <a:r>
                        <a:rPr lang="es-MX" sz="105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y </a:t>
                      </a:r>
                      <a:r>
                        <a:rPr lang="es-MX" sz="1050" baseline="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Elly</a:t>
                      </a:r>
                      <a:r>
                        <a:rPr lang="es-MX" sz="105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MX" sz="1050" baseline="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Rossybeth</a:t>
                      </a:r>
                      <a:r>
                        <a:rPr lang="es-MX" sz="105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MX" sz="1050" baseline="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Beltran</a:t>
                      </a:r>
                      <a:r>
                        <a:rPr lang="es-MX" sz="105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Andrade </a:t>
                      </a:r>
                      <a:endParaRPr lang="es-MX" sz="105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 meta </a:t>
                      </a:r>
                      <a:r>
                        <a:rPr lang="en-US" sz="105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</a:t>
                      </a:r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en-US" sz="105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aprobar</a:t>
                      </a:r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DELF-A2 y DELF-B1 y DELF-B2.</a:t>
                      </a:r>
                      <a:endParaRPr lang="es-MX" sz="1050" kern="1200" baseline="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401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</a:t>
                      </a:r>
                      <a:endParaRPr lang="es-MX" sz="105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05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05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MX" sz="105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 anchor="ctr"/>
                </a:tc>
                <a:extLst>
                  <a:ext uri="{0D108BD9-81ED-4DB2-BD59-A6C34878D82A}">
                    <a16:rowId xmlns:a16="http://schemas.microsoft.com/office/drawing/2014/main" val="2744527840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2332"/>
          <a:stretch/>
        </p:blipFill>
        <p:spPr>
          <a:xfrm>
            <a:off x="71982" y="3461657"/>
            <a:ext cx="4448855" cy="3076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475656" y="27207"/>
            <a:ext cx="6624736" cy="1196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Indicador: Porcentaje de egresados con nivel B1 MCE o equivalente</a:t>
            </a:r>
          </a:p>
          <a:p>
            <a:pPr>
              <a:lnSpc>
                <a:spcPct val="115000"/>
              </a:lnSpc>
            </a:pPr>
            <a:r>
              <a:rPr lang="es-MX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Valor inicial 2020-2021: 20%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Meta: </a:t>
            </a:r>
            <a:r>
              <a:rPr lang="es-MX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100% de los estudiantes de ingeniería y licenciatura obtienen constancia que avala el nivel de idioma obtenido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3461657"/>
            <a:ext cx="4151904" cy="301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1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271516"/>
              </p:ext>
            </p:extLst>
          </p:nvPr>
        </p:nvGraphicFramePr>
        <p:xfrm>
          <a:off x="0" y="1575121"/>
          <a:ext cx="8789160" cy="1487001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197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7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7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72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Acciones programadas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% Cumplimiento de Acciones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Evidencia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Avance de la meta por indicador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401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Donación continúa de acervo bibliográfico  por la comunidad universitaria</a:t>
                      </a:r>
                      <a:endParaRPr lang="es-MX" sz="105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  <a:endParaRPr lang="es-MX" sz="105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05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 L</a:t>
                      </a:r>
                      <a:r>
                        <a:rPr lang="es-MX" sz="105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ibros de inglés técnico donados durante el cuatrimestre enero-abril 2021, por estudiantes de quinto cuatrimestre</a:t>
                      </a:r>
                      <a:endParaRPr lang="es-MX" sz="105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05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50%</a:t>
                      </a:r>
                      <a:endParaRPr lang="es-MX" sz="105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475656" y="27207"/>
            <a:ext cx="6624736" cy="1196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Indicador: Porcentaje de egresados con nivel B1 MCE o equivalente</a:t>
            </a:r>
          </a:p>
          <a:p>
            <a:pPr>
              <a:lnSpc>
                <a:spcPct val="115000"/>
              </a:lnSpc>
            </a:pPr>
            <a:r>
              <a:rPr lang="es-MX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Valor inicial 2020-2021: 20%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Meta: </a:t>
            </a:r>
            <a:r>
              <a:rPr lang="es-MX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100% de los estudiantes de ingeniería y licenciatura obtienen constancia que avala el nivel de idioma obtenido </a:t>
            </a:r>
          </a:p>
        </p:txBody>
      </p:sp>
      <p:pic>
        <p:nvPicPr>
          <p:cNvPr id="8" name="Imagen 7"/>
          <p:cNvPicPr/>
          <p:nvPr/>
        </p:nvPicPr>
        <p:blipFill>
          <a:blip r:embed="rId2"/>
          <a:stretch>
            <a:fillRect/>
          </a:stretch>
        </p:blipFill>
        <p:spPr>
          <a:xfrm>
            <a:off x="1529715" y="3575050"/>
            <a:ext cx="5612130" cy="235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5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8317579"/>
              </p:ext>
            </p:extLst>
          </p:nvPr>
        </p:nvGraphicFramePr>
        <p:xfrm>
          <a:off x="0" y="1575121"/>
          <a:ext cx="8789160" cy="2169193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197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7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7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72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Acciones programadas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% Cumplimiento de Acciones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Evidencia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Avance de la meta por indicador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401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Señalización en inglés y francés</a:t>
                      </a:r>
                      <a:endParaRPr lang="es-MX" sz="105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  <a:endParaRPr lang="es-MX" sz="105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05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</a:t>
                      </a:r>
                      <a:r>
                        <a:rPr lang="es-MX" sz="105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enviara correo electrónico al departamento de mantenimiento para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Contar con un plano de la universidad, con el análisis de las instalaciones para saber en qué lugares se podría poner la señalética,</a:t>
                      </a:r>
                    </a:p>
                  </a:txBody>
                  <a:tcPr marL="7309" marR="7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05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10%</a:t>
                      </a:r>
                      <a:endParaRPr lang="es-MX" sz="105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475656" y="27207"/>
            <a:ext cx="6624736" cy="1196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Indicador: Porcentaje de egresados con nivel B1 MCE o equivalente</a:t>
            </a:r>
          </a:p>
          <a:p>
            <a:pPr>
              <a:lnSpc>
                <a:spcPct val="115000"/>
              </a:lnSpc>
            </a:pPr>
            <a:r>
              <a:rPr lang="es-MX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Valor inicial 2020-2021: 20%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Meta: </a:t>
            </a:r>
            <a:r>
              <a:rPr lang="es-MX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100% de los estudiantes de ingeniería y licenciatura obtienen constancia que avala el nivel de idioma obtenido </a:t>
            </a:r>
          </a:p>
        </p:txBody>
      </p:sp>
    </p:spTree>
    <p:extLst>
      <p:ext uri="{BB962C8B-B14F-4D97-AF65-F5344CB8AC3E}">
        <p14:creationId xmlns:p14="http://schemas.microsoft.com/office/powerpoint/2010/main" val="354131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062248"/>
              </p:ext>
            </p:extLst>
          </p:nvPr>
        </p:nvGraphicFramePr>
        <p:xfrm>
          <a:off x="0" y="1575121"/>
          <a:ext cx="8789160" cy="161712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197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7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7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72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Acciones programadas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% Cumplimiento de Acciones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Evidencia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Avance de la meta por indicador</a:t>
                      </a:r>
                      <a:endParaRPr lang="es-MX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401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Gestionar convenios o becas de movilidad para que se apoye al personal</a:t>
                      </a:r>
                      <a:endParaRPr lang="es-MX" sz="105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  <a:endParaRPr lang="es-MX" sz="105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05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ex-alumnas</a:t>
                      </a:r>
                      <a:r>
                        <a:rPr lang="es-MX" sz="105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participan en la  "Convocatoria del Programa de Incorporación de Mujeres Indígenas en Programa de Posgrado de Calidad para el Fortalecimiento Regional”</a:t>
                      </a:r>
                      <a:endParaRPr lang="es-MX" sz="105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05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50%</a:t>
                      </a:r>
                      <a:endParaRPr lang="es-MX" sz="105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9" marR="730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475656" y="27207"/>
            <a:ext cx="6624736" cy="1196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Indicador: Porcentaje de egresados con nivel B1 MCE o equivalente</a:t>
            </a:r>
          </a:p>
          <a:p>
            <a:pPr>
              <a:lnSpc>
                <a:spcPct val="115000"/>
              </a:lnSpc>
            </a:pPr>
            <a:r>
              <a:rPr lang="es-MX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Valor inicial 2020-2021: 20%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Meta: </a:t>
            </a:r>
            <a:r>
              <a:rPr lang="es-MX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100% de los estudiantes de ingeniería y licenciatura obtienen constancia que avala el nivel de idioma obtenido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3413746"/>
            <a:ext cx="6268514" cy="302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9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440</TotalTime>
  <Words>882</Words>
  <Application>Microsoft Office PowerPoint</Application>
  <PresentationFormat>Presentación en pantalla (4:3)</PresentationFormat>
  <Paragraphs>138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Avenir Black</vt:lpstr>
      <vt:lpstr>Calibri</vt:lpstr>
      <vt:lpstr>Calibri Light</vt:lpstr>
      <vt:lpstr>Eurostile</vt:lpstr>
      <vt:lpstr>Tahoma</vt:lpstr>
      <vt:lpstr>Tema de Office</vt:lpstr>
      <vt:lpstr>Consejos Técnicos  de Educación Superior CTES </vt:lpstr>
      <vt:lpstr>Internacionalización e Interculturalidad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</dc:creator>
  <cp:lastModifiedBy>Mony</cp:lastModifiedBy>
  <cp:revision>28</cp:revision>
  <dcterms:created xsi:type="dcterms:W3CDTF">2021-04-28T01:32:14Z</dcterms:created>
  <dcterms:modified xsi:type="dcterms:W3CDTF">2021-06-21T21:06:30Z</dcterms:modified>
</cp:coreProperties>
</file>