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0" r:id="rId4"/>
    <p:sldId id="263" r:id="rId5"/>
    <p:sldId id="265" r:id="rId6"/>
    <p:sldId id="264" r:id="rId7"/>
    <p:sldId id="266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Actividades: Aplicación de estrategias</a:t>
            </a:r>
            <a:r>
              <a:rPr lang="es-ES" baseline="0" dirty="0" smtClean="0"/>
              <a:t> de aprendizaje, Desarrollo del Programa de Valores, Seguimiento a los Datos Estadísticos de casos COVID y al Plan de Vacunación, P E. Mecánica Ceremonia Cívica (8-Feb-2021), personal Directivo, Docente, </a:t>
            </a:r>
            <a:r>
              <a:rPr lang="es-ES" baseline="0" dirty="0" err="1" smtClean="0"/>
              <a:t>Admtvo</a:t>
            </a:r>
            <a:r>
              <a:rPr lang="es-ES" baseline="0" dirty="0" smtClean="0"/>
              <a:t>. Y Alumnado, Reunión Con Padres de Familia de TSU-M, Mi Escuela en Casa, Desarrollo del Programa de Valores, Seguimiento a las Medidas  Prevención y </a:t>
            </a:r>
            <a:r>
              <a:rPr lang="es-ES" baseline="0" dirty="0" err="1" smtClean="0"/>
              <a:t>Preserv</a:t>
            </a:r>
            <a:r>
              <a:rPr lang="es-ES" baseline="0" dirty="0" smtClean="0"/>
              <a:t>. de Salud: Sana distancia, Lavado de manos y Uso de cubre-bocas.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663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Actividades: Aplicación de estrategias</a:t>
            </a:r>
            <a:r>
              <a:rPr lang="es-ES" baseline="0" dirty="0" smtClean="0"/>
              <a:t> de aprendizaje, Desarrollo del Programa de Valores, Seguimiento a los Datos Estadísticos de casos COVID y al Plan de Vacunación, P E. Mecánica Ceremonia Cívica (8-Feb-2021), personal Directivo, Docente, </a:t>
            </a:r>
            <a:r>
              <a:rPr lang="es-ES" baseline="0" dirty="0" err="1" smtClean="0"/>
              <a:t>Admtvo</a:t>
            </a:r>
            <a:r>
              <a:rPr lang="es-ES" baseline="0" dirty="0" smtClean="0"/>
              <a:t>. Y Alumnado, Reunión Con Padres de Familia de TSU-M, Mi Escuela en Casa, Desarrollo del Programa de Valores, Seguimiento a las Medidas  Prevención y </a:t>
            </a:r>
            <a:r>
              <a:rPr lang="es-ES" baseline="0" dirty="0" err="1" smtClean="0"/>
              <a:t>Preserv</a:t>
            </a:r>
            <a:r>
              <a:rPr lang="es-ES" baseline="0" dirty="0" smtClean="0"/>
              <a:t>. de Salud: Sana distancia, Lavado de manos y Uso de cubre-bocas.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428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2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9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5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5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1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6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EDB-03FD-4836-8720-FCE2EFC7C761}" type="datetimeFigureOut">
              <a:rPr lang="es-MX" smtClean="0"/>
              <a:t>20/06/2022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837" y="17086"/>
            <a:ext cx="9144000" cy="6289474"/>
            <a:chOff x="0" y="0"/>
            <a:chExt cx="19200" cy="996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633"/>
              <a:ext cx="10470" cy="6257"/>
            </a:xfrm>
            <a:custGeom>
              <a:avLst/>
              <a:gdLst>
                <a:gd name="T0" fmla="*/ 0 w 10470"/>
                <a:gd name="T1" fmla="+- 0 1634 1634"/>
                <a:gd name="T2" fmla="*/ 1634 h 6257"/>
                <a:gd name="T3" fmla="*/ 0 w 10470"/>
                <a:gd name="T4" fmla="+- 0 3995 1634"/>
                <a:gd name="T5" fmla="*/ 3995 h 6257"/>
                <a:gd name="T6" fmla="*/ 9650 w 10470"/>
                <a:gd name="T7" fmla="+- 0 7890 1634"/>
                <a:gd name="T8" fmla="*/ 7890 h 6257"/>
                <a:gd name="T9" fmla="*/ 10469 w 10470"/>
                <a:gd name="T10" fmla="+- 0 5860 1634"/>
                <a:gd name="T11" fmla="*/ 5860 h 6257"/>
                <a:gd name="T12" fmla="*/ 0 w 10470"/>
                <a:gd name="T13" fmla="+- 0 1634 1634"/>
                <a:gd name="T14" fmla="*/ 1634 h 625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0470" h="6257">
                  <a:moveTo>
                    <a:pt x="0" y="0"/>
                  </a:moveTo>
                  <a:lnTo>
                    <a:pt x="0" y="2361"/>
                  </a:lnTo>
                  <a:lnTo>
                    <a:pt x="9650" y="6256"/>
                  </a:lnTo>
                  <a:lnTo>
                    <a:pt x="10469" y="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687" y="1236"/>
              <a:ext cx="10513" cy="6704"/>
            </a:xfrm>
            <a:custGeom>
              <a:avLst/>
              <a:gdLst>
                <a:gd name="T0" fmla="+- 0 19200 8687"/>
                <a:gd name="T1" fmla="*/ T0 w 10513"/>
                <a:gd name="T2" fmla="+- 0 1236 1236"/>
                <a:gd name="T3" fmla="*/ 1236 h 6704"/>
                <a:gd name="T4" fmla="+- 0 8687 8687"/>
                <a:gd name="T5" fmla="*/ T4 w 10513"/>
                <a:gd name="T6" fmla="+- 0 5941 1236"/>
                <a:gd name="T7" fmla="*/ 5941 h 6704"/>
                <a:gd name="T8" fmla="+- 0 9581 8687"/>
                <a:gd name="T9" fmla="*/ T8 w 10513"/>
                <a:gd name="T10" fmla="+- 0 7940 1236"/>
                <a:gd name="T11" fmla="*/ 7940 h 6704"/>
                <a:gd name="T12" fmla="+- 0 19200 8687"/>
                <a:gd name="T13" fmla="*/ T12 w 10513"/>
                <a:gd name="T14" fmla="+- 0 3635 1236"/>
                <a:gd name="T15" fmla="*/ 3635 h 6704"/>
                <a:gd name="T16" fmla="+- 0 19200 8687"/>
                <a:gd name="T17" fmla="*/ T16 w 10513"/>
                <a:gd name="T18" fmla="+- 0 1236 1236"/>
                <a:gd name="T19" fmla="*/ 1236 h 67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513" h="6704">
                  <a:moveTo>
                    <a:pt x="10513" y="0"/>
                  </a:moveTo>
                  <a:lnTo>
                    <a:pt x="0" y="4705"/>
                  </a:lnTo>
                  <a:lnTo>
                    <a:pt x="894" y="6704"/>
                  </a:lnTo>
                  <a:lnTo>
                    <a:pt x="10513" y="2399"/>
                  </a:lnTo>
                  <a:lnTo>
                    <a:pt x="10513" y="0"/>
                  </a:lnTo>
                  <a:close/>
                </a:path>
              </a:pathLst>
            </a:custGeom>
            <a:solidFill>
              <a:srgbClr val="92D05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600" y="1221"/>
              <a:ext cx="9600" cy="7600"/>
            </a:xfrm>
            <a:custGeom>
              <a:avLst/>
              <a:gdLst>
                <a:gd name="T0" fmla="+- 0 19200 9600"/>
                <a:gd name="T1" fmla="*/ T0 w 9600"/>
                <a:gd name="T2" fmla="+- 0 1221 1221"/>
                <a:gd name="T3" fmla="*/ 1221 h 7600"/>
                <a:gd name="T4" fmla="+- 0 9600 9600"/>
                <a:gd name="T5" fmla="*/ T4 w 9600"/>
                <a:gd name="T6" fmla="+- 0 5522 1221"/>
                <a:gd name="T7" fmla="*/ 5522 h 7600"/>
                <a:gd name="T8" fmla="+- 0 19200 9600"/>
                <a:gd name="T9" fmla="*/ T8 w 9600"/>
                <a:gd name="T10" fmla="+- 0 8821 1221"/>
                <a:gd name="T11" fmla="*/ 8821 h 7600"/>
                <a:gd name="T12" fmla="+- 0 19200 9600"/>
                <a:gd name="T13" fmla="*/ T12 w 9600"/>
                <a:gd name="T14" fmla="+- 0 1221 1221"/>
                <a:gd name="T15" fmla="*/ 1221 h 7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600" h="7600">
                  <a:moveTo>
                    <a:pt x="9600" y="0"/>
                  </a:moveTo>
                  <a:lnTo>
                    <a:pt x="0" y="4301"/>
                  </a:lnTo>
                  <a:lnTo>
                    <a:pt x="9600" y="7600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0" y="8160"/>
              <a:ext cx="233" cy="18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8" y="3672"/>
              <a:ext cx="3000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6998"/>
              <a:ext cx="7656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925" y="1420"/>
              <a:ext cx="9275" cy="4221"/>
            </a:xfrm>
            <a:custGeom>
              <a:avLst/>
              <a:gdLst>
                <a:gd name="T0" fmla="+- 0 19176 9926"/>
                <a:gd name="T1" fmla="*/ T0 w 9275"/>
                <a:gd name="T2" fmla="+- 0 1421 1421"/>
                <a:gd name="T3" fmla="*/ 1421 h 4221"/>
                <a:gd name="T4" fmla="+- 0 9926 9926"/>
                <a:gd name="T5" fmla="*/ T4 w 9275"/>
                <a:gd name="T6" fmla="+- 0 5561 1421"/>
                <a:gd name="T7" fmla="*/ 5561 h 4221"/>
                <a:gd name="T8" fmla="+- 0 9962 9926"/>
                <a:gd name="T9" fmla="*/ T8 w 9275"/>
                <a:gd name="T10" fmla="+- 0 5641 1421"/>
                <a:gd name="T11" fmla="*/ 5641 h 4221"/>
                <a:gd name="T12" fmla="+- 0 19200 9926"/>
                <a:gd name="T13" fmla="*/ T12 w 9275"/>
                <a:gd name="T14" fmla="+- 0 1507 1421"/>
                <a:gd name="T15" fmla="*/ 1507 h 4221"/>
                <a:gd name="T16" fmla="+- 0 19200 9926"/>
                <a:gd name="T17" fmla="*/ T16 w 9275"/>
                <a:gd name="T18" fmla="+- 0 1474 1421"/>
                <a:gd name="T19" fmla="*/ 1474 h 4221"/>
                <a:gd name="T20" fmla="+- 0 19176 9926"/>
                <a:gd name="T21" fmla="*/ T20 w 9275"/>
                <a:gd name="T22" fmla="+- 0 1421 1421"/>
                <a:gd name="T23" fmla="*/ 1421 h 4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275" h="4221">
                  <a:moveTo>
                    <a:pt x="9250" y="0"/>
                  </a:moveTo>
                  <a:lnTo>
                    <a:pt x="0" y="4140"/>
                  </a:lnTo>
                  <a:lnTo>
                    <a:pt x="36" y="4220"/>
                  </a:lnTo>
                  <a:lnTo>
                    <a:pt x="9274" y="86"/>
                  </a:lnTo>
                  <a:lnTo>
                    <a:pt x="9274" y="53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0"/>
              <a:ext cx="19200" cy="5081"/>
            </a:xfrm>
            <a:custGeom>
              <a:avLst/>
              <a:gdLst>
                <a:gd name="T0" fmla="*/ 19200 w 19200"/>
                <a:gd name="T1" fmla="*/ 0 h 5081"/>
                <a:gd name="T2" fmla="*/ 0 w 19200"/>
                <a:gd name="T3" fmla="*/ 0 h 5081"/>
                <a:gd name="T4" fmla="*/ 0 w 19200"/>
                <a:gd name="T5" fmla="*/ 806 h 5081"/>
                <a:gd name="T6" fmla="*/ 9601 w 19200"/>
                <a:gd name="T7" fmla="*/ 5081 h 5081"/>
                <a:gd name="T8" fmla="*/ 19200 w 19200"/>
                <a:gd name="T9" fmla="*/ 807 h 5081"/>
                <a:gd name="T10" fmla="*/ 19200 w 19200"/>
                <a:gd name="T11" fmla="*/ 0 h 5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00" h="5081">
                  <a:moveTo>
                    <a:pt x="19200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9601" y="5081"/>
                  </a:lnTo>
                  <a:lnTo>
                    <a:pt x="19200" y="807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976284" y="5738234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Junio</a:t>
            </a:r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2022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430146" y="4057550"/>
            <a:ext cx="4024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Internacionalización</a:t>
            </a:r>
            <a:r>
              <a:rPr lang="en-US" sz="3600" b="1" dirty="0"/>
              <a:t> e </a:t>
            </a:r>
            <a:r>
              <a:rPr lang="en-US" sz="3600" b="1" dirty="0" err="1"/>
              <a:t>Interculturalidad</a:t>
            </a:r>
            <a:endParaRPr lang="en-US" sz="3600" b="1" dirty="0"/>
          </a:p>
        </p:txBody>
      </p:sp>
      <p:sp>
        <p:nvSpPr>
          <p:cNvPr id="18" name="Rectángulo 17"/>
          <p:cNvSpPr/>
          <p:nvPr/>
        </p:nvSpPr>
        <p:spPr>
          <a:xfrm>
            <a:off x="653648" y="5979572"/>
            <a:ext cx="33627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 y evaluación</a:t>
            </a:r>
            <a:endParaRPr lang="es-ES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4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5929" y="37577"/>
            <a:ext cx="9138078" cy="6820423"/>
            <a:chOff x="0" y="0"/>
            <a:chExt cx="19200" cy="10800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0" y="0"/>
              <a:ext cx="14498" cy="10800"/>
            </a:xfrm>
            <a:custGeom>
              <a:avLst/>
              <a:gdLst>
                <a:gd name="T0" fmla="*/ 4903 w 14498"/>
                <a:gd name="T1" fmla="*/ 0 h 10800"/>
                <a:gd name="T2" fmla="*/ 0 w 14498"/>
                <a:gd name="T3" fmla="*/ 5520 h 10800"/>
                <a:gd name="T4" fmla="*/ 0 w 14498"/>
                <a:gd name="T5" fmla="*/ 10800 h 10800"/>
                <a:gd name="T6" fmla="*/ 14498 w 14498"/>
                <a:gd name="T7" fmla="*/ 10800 h 10800"/>
                <a:gd name="T8" fmla="*/ 4903 w 14498"/>
                <a:gd name="T9" fmla="*/ 0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8" h="10800">
                  <a:moveTo>
                    <a:pt x="4903" y="0"/>
                  </a:moveTo>
                  <a:lnTo>
                    <a:pt x="0" y="5520"/>
                  </a:lnTo>
                  <a:lnTo>
                    <a:pt x="0" y="10800"/>
                  </a:lnTo>
                  <a:lnTo>
                    <a:pt x="14498" y="1080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rgbClr val="92D05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278" y="0"/>
              <a:ext cx="15922" cy="10800"/>
            </a:xfrm>
            <a:custGeom>
              <a:avLst/>
              <a:gdLst>
                <a:gd name="T0" fmla="+- 0 19200 3279"/>
                <a:gd name="T1" fmla="*/ T0 w 15922"/>
                <a:gd name="T2" fmla="*/ 0 h 10800"/>
                <a:gd name="T3" fmla="+- 0 3279 3279"/>
                <a:gd name="T4" fmla="*/ T3 w 15922"/>
                <a:gd name="T5" fmla="*/ 0 h 10800"/>
                <a:gd name="T6" fmla="+- 0 12873 3279"/>
                <a:gd name="T7" fmla="*/ T6 w 15922"/>
                <a:gd name="T8" fmla="*/ 10800 h 10800"/>
                <a:gd name="T9" fmla="+- 0 12903 3279"/>
                <a:gd name="T10" fmla="*/ T9 w 15922"/>
                <a:gd name="T11" fmla="*/ 10800 h 10800"/>
                <a:gd name="T12" fmla="+- 0 19200 3279"/>
                <a:gd name="T13" fmla="*/ T12 w 15922"/>
                <a:gd name="T14" fmla="*/ 3712 h 10800"/>
                <a:gd name="T15" fmla="+- 0 19200 3279"/>
                <a:gd name="T16" fmla="*/ T15 w 15922"/>
                <a:gd name="T17" fmla="*/ 0 h 108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</a:cxnLst>
              <a:rect l="0" t="0" r="r" b="b"/>
              <a:pathLst>
                <a:path w="15922" h="10800">
                  <a:moveTo>
                    <a:pt x="15921" y="0"/>
                  </a:moveTo>
                  <a:lnTo>
                    <a:pt x="0" y="0"/>
                  </a:lnTo>
                  <a:lnTo>
                    <a:pt x="9594" y="10800"/>
                  </a:lnTo>
                  <a:lnTo>
                    <a:pt x="9624" y="10800"/>
                  </a:lnTo>
                  <a:lnTo>
                    <a:pt x="15921" y="3712"/>
                  </a:lnTo>
                  <a:lnTo>
                    <a:pt x="15921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97"/>
              <a:ext cx="3045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8" y="4404"/>
              <a:ext cx="4000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0" y="0"/>
              <a:ext cx="19200" cy="10800"/>
            </a:xfrm>
            <a:custGeom>
              <a:avLst/>
              <a:gdLst>
                <a:gd name="T0" fmla="*/ 4640 w 19200"/>
                <a:gd name="T1" fmla="*/ 0 h 10800"/>
                <a:gd name="T2" fmla="*/ 4524 w 19200"/>
                <a:gd name="T3" fmla="*/ 0 h 10800"/>
                <a:gd name="T4" fmla="*/ 0 w 19200"/>
                <a:gd name="T5" fmla="*/ 5194 h 10800"/>
                <a:gd name="T6" fmla="*/ 0 w 19200"/>
                <a:gd name="T7" fmla="*/ 5328 h 10800"/>
                <a:gd name="T8" fmla="*/ 4640 w 19200"/>
                <a:gd name="T9" fmla="*/ 0 h 10800"/>
                <a:gd name="T10" fmla="*/ 19200 w 19200"/>
                <a:gd name="T11" fmla="*/ 3938 h 10800"/>
                <a:gd name="T12" fmla="*/ 13223 w 19200"/>
                <a:gd name="T13" fmla="*/ 10800 h 10800"/>
                <a:gd name="T14" fmla="*/ 13340 w 19200"/>
                <a:gd name="T15" fmla="*/ 10800 h 10800"/>
                <a:gd name="T16" fmla="*/ 19200 w 19200"/>
                <a:gd name="T17" fmla="*/ 4072 h 10800"/>
                <a:gd name="T18" fmla="*/ 19200 w 19200"/>
                <a:gd name="T19" fmla="*/ 3938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00" h="10800">
                  <a:moveTo>
                    <a:pt x="4640" y="0"/>
                  </a:moveTo>
                  <a:lnTo>
                    <a:pt x="4524" y="0"/>
                  </a:lnTo>
                  <a:lnTo>
                    <a:pt x="0" y="5194"/>
                  </a:lnTo>
                  <a:lnTo>
                    <a:pt x="0" y="5328"/>
                  </a:lnTo>
                  <a:lnTo>
                    <a:pt x="4640" y="0"/>
                  </a:lnTo>
                  <a:close/>
                  <a:moveTo>
                    <a:pt x="19200" y="3938"/>
                  </a:moveTo>
                  <a:lnTo>
                    <a:pt x="13223" y="10800"/>
                  </a:lnTo>
                  <a:lnTo>
                    <a:pt x="13340" y="10800"/>
                  </a:lnTo>
                  <a:lnTo>
                    <a:pt x="19200" y="4072"/>
                  </a:lnTo>
                  <a:lnTo>
                    <a:pt x="19200" y="3938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</a:t>
            </a:r>
            <a:r>
              <a:rPr lang="es-ES" sz="2400" dirty="0" smtClean="0">
                <a:solidFill>
                  <a:schemeClr val="bg1"/>
                </a:solidFill>
              </a:rPr>
              <a:t>Técnico </a:t>
            </a:r>
            <a:r>
              <a:rPr lang="es-ES" sz="2400" dirty="0">
                <a:solidFill>
                  <a:schemeClr val="bg1"/>
                </a:solidFill>
              </a:rPr>
              <a:t>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2030460"/>
            <a:ext cx="547260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Internacionalización</a:t>
            </a:r>
            <a:r>
              <a:rPr lang="en-US" b="1" dirty="0"/>
              <a:t> e </a:t>
            </a:r>
            <a:r>
              <a:rPr lang="en-US" b="1" dirty="0" err="1"/>
              <a:t>Interculturalidad</a:t>
            </a:r>
            <a:endParaRPr lang="en-US" b="1" dirty="0"/>
          </a:p>
        </p:txBody>
      </p:sp>
      <p:sp>
        <p:nvSpPr>
          <p:cNvPr id="6" name="Recortar y redondear rectángulo de esquina sencilla 5"/>
          <p:cNvSpPr/>
          <p:nvPr/>
        </p:nvSpPr>
        <p:spPr>
          <a:xfrm>
            <a:off x="179512" y="3877613"/>
            <a:ext cx="2405746" cy="2298103"/>
          </a:xfrm>
          <a:prstGeom prst="snip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/>
              <a:t>Internacionalización</a:t>
            </a:r>
            <a:r>
              <a:rPr lang="en-US" b="1" dirty="0"/>
              <a:t> e </a:t>
            </a:r>
            <a:r>
              <a:rPr lang="en-US" b="1" dirty="0" err="1"/>
              <a:t>Interculturalidad</a:t>
            </a:r>
            <a:endParaRPr lang="es-ES" b="1" dirty="0"/>
          </a:p>
        </p:txBody>
      </p:sp>
      <p:sp>
        <p:nvSpPr>
          <p:cNvPr id="7" name="Rectángulo 6"/>
          <p:cNvSpPr/>
          <p:nvPr/>
        </p:nvSpPr>
        <p:spPr>
          <a:xfrm>
            <a:off x="2669209" y="4115622"/>
            <a:ext cx="5993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Porcentaje de personal académico y directivo con nivel B2 MCE o equivalente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Porcentaje de estudiantes en movilidad internacional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Número de acciones de promoción de la interculturalidad</a:t>
            </a:r>
          </a:p>
          <a:p>
            <a:pPr marL="342900" indent="-342900">
              <a:buFont typeface="Arial" charset="0"/>
              <a:buChar char="•"/>
            </a:pPr>
            <a:endParaRPr lang="es-ES_trad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91880" y="83671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505097" y="2246812"/>
            <a:ext cx="7254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kern="100" spc="-5" dirty="0">
                <a:solidFill>
                  <a:srgbClr val="000000"/>
                </a:solidFill>
              </a:rPr>
              <a:t>Fortalecer el dominio del idioma </a:t>
            </a:r>
            <a:r>
              <a:rPr lang="es-ES" sz="3200" kern="100" spc="-5" dirty="0" smtClean="0">
                <a:solidFill>
                  <a:srgbClr val="000000"/>
                </a:solidFill>
              </a:rPr>
              <a:t>inglés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kern="100" spc="-5" dirty="0" smtClean="0">
                <a:solidFill>
                  <a:srgbClr val="000000"/>
                </a:solidFill>
              </a:rPr>
              <a:t>Promover </a:t>
            </a:r>
            <a:r>
              <a:rPr lang="es-ES" sz="3200" kern="100" spc="-5" dirty="0">
                <a:solidFill>
                  <a:srgbClr val="000000"/>
                </a:solidFill>
              </a:rPr>
              <a:t>el aprendizaje y conservación de lenguas </a:t>
            </a:r>
            <a:r>
              <a:rPr lang="es-ES" sz="3200" kern="100" spc="-5" dirty="0" smtClean="0">
                <a:solidFill>
                  <a:srgbClr val="000000"/>
                </a:solidFill>
              </a:rPr>
              <a:t>indígenas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kern="100" spc="-5" dirty="0" smtClean="0">
                <a:solidFill>
                  <a:srgbClr val="000000"/>
                </a:solidFill>
              </a:rPr>
              <a:t>Favorecer </a:t>
            </a:r>
            <a:r>
              <a:rPr lang="es-ES" sz="3200" kern="100" spc="-5" dirty="0">
                <a:solidFill>
                  <a:srgbClr val="000000"/>
                </a:solidFill>
              </a:rPr>
              <a:t>en los estudiantes su experiencia internacional e intercultural.</a:t>
            </a:r>
            <a:endParaRPr lang="es-MX" sz="3200" kern="100" spc="-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4576846" y="0"/>
            <a:ext cx="5893522" cy="296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lang="es-MX" sz="2700" b="1" dirty="0" smtClean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4719698" y="2673264"/>
            <a:ext cx="442430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</a:t>
            </a:r>
            <a:r>
              <a:rPr lang="es-MX" dirty="0"/>
              <a:t>estudiante Gustavo </a:t>
            </a:r>
            <a:r>
              <a:rPr lang="es-MX" dirty="0" smtClean="0"/>
              <a:t>Ángeles Jiménez, </a:t>
            </a:r>
            <a:r>
              <a:rPr lang="es-MX" dirty="0"/>
              <a:t>del Programa Educativo de Mecatrónica, quién actualmente cursa 9no. cuatrimestre, obtuvo la beca ELAP (Programa de Líderes Emergentes en las Américas) para estudiar en Canadá </a:t>
            </a:r>
            <a:r>
              <a:rPr lang="es-MX" dirty="0" smtClean="0"/>
              <a:t>de manera presencial en </a:t>
            </a:r>
            <a:r>
              <a:rPr lang="es-MX" dirty="0"/>
              <a:t>el </a:t>
            </a:r>
            <a:r>
              <a:rPr lang="es-MX" dirty="0" err="1"/>
              <a:t>Cégep</a:t>
            </a:r>
            <a:r>
              <a:rPr lang="es-MX" dirty="0"/>
              <a:t> de </a:t>
            </a:r>
            <a:r>
              <a:rPr lang="es-MX" dirty="0" err="1"/>
              <a:t>Jonquière</a:t>
            </a:r>
            <a:r>
              <a:rPr lang="es-MX" dirty="0"/>
              <a:t>, durante el período febrero-mayo 2023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31" y="858805"/>
            <a:ext cx="4372667" cy="56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9136" y="864541"/>
            <a:ext cx="8542138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Derivado del </a:t>
            </a:r>
            <a:r>
              <a:rPr lang="es-MX" dirty="0"/>
              <a:t>Proyecto “Ecosistema para el Aprendizaje del Idioma Inglés </a:t>
            </a:r>
            <a:r>
              <a:rPr lang="es-MX" dirty="0" err="1"/>
              <a:t>Growing</a:t>
            </a:r>
            <a:r>
              <a:rPr lang="es-MX" dirty="0"/>
              <a:t> </a:t>
            </a:r>
            <a:r>
              <a:rPr lang="es-MX" dirty="0" err="1"/>
              <a:t>For</a:t>
            </a:r>
            <a:r>
              <a:rPr lang="es-MX" dirty="0"/>
              <a:t> </a:t>
            </a:r>
            <a:r>
              <a:rPr lang="es-MX" dirty="0" err="1"/>
              <a:t>You</a:t>
            </a:r>
            <a:r>
              <a:rPr lang="es-MX" dirty="0"/>
              <a:t>” para estudiantes de Instituciones Educativas, coordinadas por la Secretaría de Educación Pública del Estado de Hidalgo de nivel </a:t>
            </a:r>
            <a:r>
              <a:rPr lang="es-MX" dirty="0" smtClean="0"/>
              <a:t>superior, el pasado 6 de junio se hizo entrega de paquetes </a:t>
            </a:r>
            <a:r>
              <a:rPr lang="es-MX" dirty="0"/>
              <a:t>de </a:t>
            </a:r>
            <a:r>
              <a:rPr lang="es-MX" dirty="0" smtClean="0"/>
              <a:t>libros </a:t>
            </a:r>
            <a:r>
              <a:rPr lang="es-MX" dirty="0"/>
              <a:t>y </a:t>
            </a:r>
            <a:r>
              <a:rPr lang="es-MX" dirty="0" smtClean="0"/>
              <a:t>cuadernos </a:t>
            </a:r>
            <a:r>
              <a:rPr lang="es-MX" dirty="0"/>
              <a:t>de trabajo de todos los niveles </a:t>
            </a:r>
            <a:r>
              <a:rPr lang="es-MX" dirty="0" smtClean="0"/>
              <a:t>a estudiantes y docentes de idiomas de esta casa de estudios, incluida la UAT. </a:t>
            </a:r>
            <a:endParaRPr lang="es-ES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49" y="4403426"/>
            <a:ext cx="1928551" cy="24545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85" y="4919445"/>
            <a:ext cx="1734497" cy="19385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596" y="2341869"/>
            <a:ext cx="2585746" cy="25775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398" y="4223699"/>
            <a:ext cx="2123090" cy="26343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41869"/>
            <a:ext cx="3029216" cy="20598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0037" y="2341869"/>
            <a:ext cx="2678738" cy="20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829" y="915142"/>
            <a:ext cx="4181730" cy="588466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55086" y="1376371"/>
            <a:ext cx="4424302" cy="48013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Docentes adscritos al </a:t>
            </a:r>
            <a:r>
              <a:rPr lang="es-ES" dirty="0"/>
              <a:t>departamento de Idiomas </a:t>
            </a:r>
            <a:r>
              <a:rPr lang="es-ES" dirty="0" smtClean="0"/>
              <a:t>invitan </a:t>
            </a:r>
            <a:r>
              <a:rPr lang="es-ES" dirty="0"/>
              <a:t>a estudiantes de todos los cuatrimestres a participar en el concurso en cualquiera de sus categorías: </a:t>
            </a:r>
            <a:r>
              <a:rPr lang="es-ES" i="1" dirty="0"/>
              <a:t>Canto, Cuenta cuentos y Escenas de famosos de </a:t>
            </a:r>
            <a:r>
              <a:rPr lang="es-ES" i="1" dirty="0" smtClean="0"/>
              <a:t>películas, a celebrarse el próximo 22 de julio</a:t>
            </a:r>
            <a:r>
              <a:rPr lang="es-ES" dirty="0" smtClean="0"/>
              <a:t>.</a:t>
            </a:r>
            <a:r>
              <a:rPr lang="es-ES" dirty="0"/>
              <a:t> </a:t>
            </a:r>
          </a:p>
          <a:p>
            <a:pPr algn="just"/>
            <a:r>
              <a:rPr lang="es-ES" dirty="0"/>
              <a:t>Con este concurso se pretende fomentar la práctica y uso de la lengua inglesa y francesa de una manera divertida y activa, a través de un concurso dinámico y creativo, orientado hacia la sana competencia, al mismo tiempo desarrollar estrategias comunicativas en destrezas orales que permitan a los(as) estudiantes la </a:t>
            </a:r>
            <a:r>
              <a:rPr lang="es-ES" dirty="0" smtClean="0"/>
              <a:t>expresión </a:t>
            </a:r>
            <a:r>
              <a:rPr lang="es-ES" dirty="0"/>
              <a:t>oral en lengua extranjera, mediante la generación de espacios significativos de aprendizaje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44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483" y="989141"/>
            <a:ext cx="442430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 través del departamento de Educación Continua se ofrecen cursos de inglés comunicativo nivel A1 y A2.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919" y="1167332"/>
            <a:ext cx="3873885" cy="50266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8" y="2189470"/>
            <a:ext cx="3430745" cy="44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315</Words>
  <Application>Microsoft Office PowerPoint</Application>
  <PresentationFormat>Presentación en pantalla (4:3)</PresentationFormat>
  <Paragraphs>24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Eurostile</vt:lpstr>
      <vt:lpstr>Tema de Office</vt:lpstr>
      <vt:lpstr>Presentación de PowerPoint</vt:lpstr>
      <vt:lpstr>Internacionalización e Interculturalidad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MONICA FLORES LOPEZ</cp:lastModifiedBy>
  <cp:revision>59</cp:revision>
  <dcterms:created xsi:type="dcterms:W3CDTF">2021-04-28T01:32:14Z</dcterms:created>
  <dcterms:modified xsi:type="dcterms:W3CDTF">2022-06-20T20:47:08Z</dcterms:modified>
</cp:coreProperties>
</file>