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85" r:id="rId4"/>
    <p:sldId id="272" r:id="rId5"/>
    <p:sldId id="270" r:id="rId6"/>
    <p:sldId id="291" r:id="rId7"/>
    <p:sldId id="292" r:id="rId8"/>
    <p:sldId id="293" r:id="rId9"/>
    <p:sldId id="294" r:id="rId10"/>
    <p:sldId id="295" r:id="rId11"/>
    <p:sldId id="286" r:id="rId12"/>
    <p:sldId id="296" r:id="rId13"/>
    <p:sldId id="280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141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3B21-0BBC-4988-9BFD-E2125EC4EDF3}" type="datetimeFigureOut">
              <a:rPr lang="es-MX" smtClean="0"/>
              <a:t>22/06/2022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C6D2-BF44-4A2E-922F-C190C225D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508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3B21-0BBC-4988-9BFD-E2125EC4EDF3}" type="datetimeFigureOut">
              <a:rPr lang="es-MX" smtClean="0"/>
              <a:t>22/06/2022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C6D2-BF44-4A2E-922F-C190C225D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365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3B21-0BBC-4988-9BFD-E2125EC4EDF3}" type="datetimeFigureOut">
              <a:rPr lang="es-MX" smtClean="0"/>
              <a:t>22/06/2022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C6D2-BF44-4A2E-922F-C190C225D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5686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3B21-0BBC-4988-9BFD-E2125EC4EDF3}" type="datetimeFigureOut">
              <a:rPr lang="es-MX" smtClean="0"/>
              <a:t>22/06/2022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C6D2-BF44-4A2E-922F-C190C225D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956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3B21-0BBC-4988-9BFD-E2125EC4EDF3}" type="datetimeFigureOut">
              <a:rPr lang="es-MX" smtClean="0"/>
              <a:t>22/06/2022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C6D2-BF44-4A2E-922F-C190C225D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315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3B21-0BBC-4988-9BFD-E2125EC4EDF3}" type="datetimeFigureOut">
              <a:rPr lang="es-MX" smtClean="0"/>
              <a:t>22/06/2022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C6D2-BF44-4A2E-922F-C190C225D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076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3B21-0BBC-4988-9BFD-E2125EC4EDF3}" type="datetimeFigureOut">
              <a:rPr lang="es-MX" smtClean="0"/>
              <a:t>22/06/2022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C6D2-BF44-4A2E-922F-C190C225D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741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3B21-0BBC-4988-9BFD-E2125EC4EDF3}" type="datetimeFigureOut">
              <a:rPr lang="es-MX" smtClean="0"/>
              <a:t>22/06/2022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C6D2-BF44-4A2E-922F-C190C225D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13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3B21-0BBC-4988-9BFD-E2125EC4EDF3}" type="datetimeFigureOut">
              <a:rPr lang="es-MX" smtClean="0"/>
              <a:t>22/06/2022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C6D2-BF44-4A2E-922F-C190C225D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847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3B21-0BBC-4988-9BFD-E2125EC4EDF3}" type="datetimeFigureOut">
              <a:rPr lang="es-MX" smtClean="0"/>
              <a:t>22/06/2022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C6D2-BF44-4A2E-922F-C190C225D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346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3B21-0BBC-4988-9BFD-E2125EC4EDF3}" type="datetimeFigureOut">
              <a:rPr lang="es-MX" smtClean="0"/>
              <a:t>22/06/2022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C6D2-BF44-4A2E-922F-C190C225D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651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D3B21-0BBC-4988-9BFD-E2125EC4EDF3}" type="datetimeFigureOut">
              <a:rPr lang="es-MX" smtClean="0"/>
              <a:t>22/06/2022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FC6D2-BF44-4A2E-922F-C190C225D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696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7568" y="864586"/>
            <a:ext cx="778872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Certificación en la Norma Mexicana </a:t>
            </a:r>
          </a:p>
          <a:p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NMX-R-025-SCFI-2015 </a:t>
            </a: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Igualdad Laboral y No Discriminación</a:t>
            </a:r>
          </a:p>
          <a:p>
            <a:endPara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Difusión Política de Igualdad Laboral y  No Discriminación.</a:t>
            </a:r>
          </a:p>
        </p:txBody>
      </p:sp>
      <p:pic>
        <p:nvPicPr>
          <p:cNvPr id="2050" name="Picture 2" descr="Norma Mexicana NMX R 025 SCFI 2015 en Igualdad Laboral y No Discriminación  | Instituto Nacional de las Mujeres | Gobierno | gob.mx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088" y="3545881"/>
            <a:ext cx="4293947" cy="253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101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16AEB65-BA24-488D-811D-8F1184817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6219" r="9104" b="4141"/>
          <a:stretch/>
        </p:blipFill>
        <p:spPr>
          <a:xfrm>
            <a:off x="327546" y="395786"/>
            <a:ext cx="7220211" cy="530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03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ADB038C-27D8-4DA4-9121-925883D35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1" y="873671"/>
            <a:ext cx="8461612" cy="475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4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63053FA-92C4-4819-965C-921A0C332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24" t="10625" r="20580" b="9207"/>
          <a:stretch/>
        </p:blipFill>
        <p:spPr>
          <a:xfrm>
            <a:off x="335828" y="301924"/>
            <a:ext cx="7213715" cy="553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43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4AFBBCB-B514-49DD-8767-D69E51122E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03" y="1932709"/>
            <a:ext cx="6134793" cy="29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0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635" y="419880"/>
            <a:ext cx="7460523" cy="1325563"/>
          </a:xfrm>
        </p:spPr>
        <p:txBody>
          <a:bodyPr>
            <a:noAutofit/>
          </a:bodyPr>
          <a:lstStyle/>
          <a:p>
            <a:r>
              <a:rPr lang="es-MX" sz="3200" b="1" dirty="0"/>
              <a:t>La Certificación en Igualdad Laboral y no Discriminación NMX-R-025-SCFI-2015: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D8CAC4"/>
              </a:clrFrom>
              <a:clrTo>
                <a:srgbClr val="D8CAC4">
                  <a:alpha val="0"/>
                </a:srgbClr>
              </a:clrTo>
            </a:clrChange>
          </a:blip>
          <a:srcRect l="61027" t="53827" r="6697" b="11836"/>
          <a:stretch/>
        </p:blipFill>
        <p:spPr>
          <a:xfrm rot="1303326">
            <a:off x="5635869" y="2639634"/>
            <a:ext cx="2942683" cy="202691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12439" y="1811704"/>
            <a:ext cx="47951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/>
              <a:t>Establece los requisitos </a:t>
            </a:r>
            <a:r>
              <a:rPr lang="es-MX" sz="2400" dirty="0"/>
              <a:t>para que los centros de trabajo públicos, privados y sociales, de cualquier actividad y tamaño, </a:t>
            </a:r>
            <a:r>
              <a:rPr lang="es-MX" sz="2400" b="1" dirty="0"/>
              <a:t>integren, implementen y ejecuten</a:t>
            </a:r>
            <a:r>
              <a:rPr lang="es-MX" sz="2400" dirty="0"/>
              <a:t> dentro de sus procesos de gestión y de recursos humanos, </a:t>
            </a:r>
            <a:r>
              <a:rPr lang="es-MX" sz="2400" b="1" dirty="0"/>
              <a:t>prácticas para la igualdad laboral y no discriminación que favorezcan el desarrollo integral de las y los trabajadores.</a:t>
            </a:r>
          </a:p>
        </p:txBody>
      </p:sp>
    </p:spTree>
    <p:extLst>
      <p:ext uri="{BB962C8B-B14F-4D97-AF65-F5344CB8AC3E}">
        <p14:creationId xmlns:p14="http://schemas.microsoft.com/office/powerpoint/2010/main" val="3262530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B12244C-C313-4594-9851-EAA756DAB5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255901"/>
              </p:ext>
            </p:extLst>
          </p:nvPr>
        </p:nvGraphicFramePr>
        <p:xfrm>
          <a:off x="2137443" y="0"/>
          <a:ext cx="465058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5114819" imgH="7543753" progId="Acrobat.Document.DC">
                  <p:embed/>
                </p:oleObj>
              </mc:Choice>
              <mc:Fallback>
                <p:oleObj name="Acrobat Document" r:id="rId3" imgW="5114819" imgH="754375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7443" y="0"/>
                        <a:ext cx="4650581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821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B8D1FEB-84D6-4604-8142-6C65DED146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1785" y="1006070"/>
            <a:ext cx="7179282" cy="461965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E972547-461D-4EA4-8EAE-5621A0F78335}"/>
              </a:ext>
            </a:extLst>
          </p:cNvPr>
          <p:cNvSpPr txBox="1"/>
          <p:nvPr/>
        </p:nvSpPr>
        <p:spPr>
          <a:xfrm>
            <a:off x="-84396" y="264664"/>
            <a:ext cx="3949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INTRANET INSTITUCIONAL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217324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2392D12-3011-4F1C-A579-9E198E4C26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70" y="37710"/>
            <a:ext cx="5220604" cy="675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5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1DAF9E1-86A8-4603-8977-65EFDC97C1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05730" y="3225635"/>
            <a:ext cx="5612130" cy="350774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1175FA2-5489-4765-B6C6-B1FF3F4BFC6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1936" y="124625"/>
            <a:ext cx="5612130" cy="35077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2C4C5E8-3E92-40E0-A258-7F780396358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1" t="37202" b="39446"/>
          <a:stretch/>
        </p:blipFill>
        <p:spPr bwMode="auto">
          <a:xfrm>
            <a:off x="2347913" y="2169988"/>
            <a:ext cx="1400175" cy="1259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lecha: hacia la izquierda 4">
            <a:extLst>
              <a:ext uri="{FF2B5EF4-FFF2-40B4-BE49-F238E27FC236}">
                <a16:creationId xmlns:a16="http://schemas.microsoft.com/office/drawing/2014/main" id="{A7CD9CE3-2177-4C24-A0C6-E3F162344749}"/>
              </a:ext>
            </a:extLst>
          </p:cNvPr>
          <p:cNvSpPr/>
          <p:nvPr/>
        </p:nvSpPr>
        <p:spPr>
          <a:xfrm rot="807491">
            <a:off x="3807929" y="2955235"/>
            <a:ext cx="1400175" cy="22528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691645E1-A9B3-4A6A-BE6A-C3BBE8ACCFA9}"/>
              </a:ext>
            </a:extLst>
          </p:cNvPr>
          <p:cNvSpPr/>
          <p:nvPr/>
        </p:nvSpPr>
        <p:spPr>
          <a:xfrm>
            <a:off x="2469239" y="5764818"/>
            <a:ext cx="1832799" cy="2179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619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0E7F519-DBCF-456A-A25E-ED0FA10309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7853" y="868475"/>
            <a:ext cx="7251207" cy="491871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D2BD4BF-5EE8-46D2-8467-FF68127A3DAA}"/>
              </a:ext>
            </a:extLst>
          </p:cNvPr>
          <p:cNvSpPr txBox="1"/>
          <p:nvPr/>
        </p:nvSpPr>
        <p:spPr>
          <a:xfrm>
            <a:off x="172277" y="106021"/>
            <a:ext cx="5157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PÁGINA OFICIAL:  www. utvm.edu.mx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026269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A638E9D-D488-449B-AE7F-38AC8DAB4C4B}"/>
              </a:ext>
            </a:extLst>
          </p:cNvPr>
          <p:cNvPicPr/>
          <p:nvPr/>
        </p:nvPicPr>
        <p:blipFill rotWithShape="1">
          <a:blip r:embed="rId2"/>
          <a:srcRect t="8085" b="19854"/>
          <a:stretch/>
        </p:blipFill>
        <p:spPr>
          <a:xfrm>
            <a:off x="3236495" y="3838076"/>
            <a:ext cx="5793205" cy="255878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B9EE551-A138-41F0-B50B-002D9458EEF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1456" y="545365"/>
            <a:ext cx="5612130" cy="350774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C583841-E81A-485C-81B3-482F654CAB33}"/>
              </a:ext>
            </a:extLst>
          </p:cNvPr>
          <p:cNvSpPr txBox="1"/>
          <p:nvPr/>
        </p:nvSpPr>
        <p:spPr>
          <a:xfrm>
            <a:off x="172277" y="106021"/>
            <a:ext cx="5157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PÁGINA OFICIAL:  www. utvm.edu.mx </a:t>
            </a:r>
            <a:endParaRPr lang="es-MX" sz="2400" dirty="0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BD6E8CAF-73B2-4D57-8EDA-C73E37E8BA83}"/>
              </a:ext>
            </a:extLst>
          </p:cNvPr>
          <p:cNvSpPr/>
          <p:nvPr/>
        </p:nvSpPr>
        <p:spPr>
          <a:xfrm>
            <a:off x="3236495" y="2276376"/>
            <a:ext cx="7820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5F19115D-A3B9-45DB-AAED-6A8EA2469E26}"/>
              </a:ext>
            </a:extLst>
          </p:cNvPr>
          <p:cNvSpPr/>
          <p:nvPr/>
        </p:nvSpPr>
        <p:spPr>
          <a:xfrm>
            <a:off x="312822" y="3525253"/>
            <a:ext cx="152801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DDE4D2F0-700B-4F2B-BB10-29B8312A8FE5}"/>
              </a:ext>
            </a:extLst>
          </p:cNvPr>
          <p:cNvSpPr/>
          <p:nvPr/>
        </p:nvSpPr>
        <p:spPr>
          <a:xfrm>
            <a:off x="2654969" y="5363885"/>
            <a:ext cx="152801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5921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2392D12-3011-4F1C-A579-9E198E4C26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70" y="37710"/>
            <a:ext cx="5220604" cy="675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472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1973</TotalTime>
  <Words>113</Words>
  <Application>Microsoft Office PowerPoint</Application>
  <PresentationFormat>Presentación en pantalla (4:3)</PresentationFormat>
  <Paragraphs>9</Paragraphs>
  <Slides>13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Adobe Acrobat Document</vt:lpstr>
      <vt:lpstr>Presentación de PowerPoint</vt:lpstr>
      <vt:lpstr>La Certificación en Igualdad Laboral y no Discriminación NMX-R-025-SCFI-2015: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Aspire</cp:lastModifiedBy>
  <cp:revision>83</cp:revision>
  <dcterms:created xsi:type="dcterms:W3CDTF">2021-10-27T17:50:38Z</dcterms:created>
  <dcterms:modified xsi:type="dcterms:W3CDTF">2022-06-22T22:35:30Z</dcterms:modified>
</cp:coreProperties>
</file>