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5" r:id="rId4"/>
    <p:sldId id="277" r:id="rId5"/>
    <p:sldId id="278" r:id="rId6"/>
    <p:sldId id="266" r:id="rId7"/>
    <p:sldId id="267" r:id="rId8"/>
    <p:sldId id="268" r:id="rId9"/>
    <p:sldId id="279" r:id="rId10"/>
    <p:sldId id="280" r:id="rId11"/>
    <p:sldId id="281" r:id="rId12"/>
    <p:sldId id="263" r:id="rId13"/>
    <p:sldId id="261" r:id="rId14"/>
    <p:sldId id="282" r:id="rId15"/>
    <p:sldId id="264" r:id="rId1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6633C-98BC-448A-8BBD-7AE28A6F2786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3B60-A6F0-4B77-904C-97BF3E1230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18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Actividades: Aplicación de estrategias</a:t>
            </a:r>
            <a:r>
              <a:rPr lang="es-ES" baseline="0" dirty="0"/>
              <a:t> de aprendizaje, Desarrollo del Programa de Valores, Seguimiento a los Datos Estadísticos de casos COVID y al Plan de Vacunación, P E. Mecánica Ceremonia Cívica (8-Feb-2021), personal Directivo, Docente, </a:t>
            </a:r>
            <a:r>
              <a:rPr lang="es-ES" baseline="0" dirty="0" err="1"/>
              <a:t>Admtvo</a:t>
            </a:r>
            <a:r>
              <a:rPr lang="es-ES" baseline="0" dirty="0"/>
              <a:t>. Y Alumnado, Reunión Con Padres de Familia de TSU-M, Mi Escuela en Casa, Desarrollo del Programa de Valores, Seguimiento a las Medidas  Prevención y </a:t>
            </a:r>
            <a:r>
              <a:rPr lang="es-ES" baseline="0" dirty="0" err="1"/>
              <a:t>Preserv</a:t>
            </a:r>
            <a:r>
              <a:rPr lang="es-ES" baseline="0" dirty="0"/>
              <a:t>. de Salud: Sana distancia, Lavado de manos y Uso de cubre-bocas.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A05B-5D4E-244C-BB35-77CC98FFB78F}" type="slidenum">
              <a:rPr lang="es-ES_tradnl" smtClean="0"/>
              <a:t>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663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Actividades: Aplicación de estrategias</a:t>
            </a:r>
            <a:r>
              <a:rPr lang="es-ES" baseline="0" dirty="0"/>
              <a:t> de aprendizaje, Desarrollo del Programa de Valores, Seguimiento a los Datos Estadísticos de casos COVID y al Plan de Vacunación, P E. Mecánica Ceremonia Cívica (8-Feb-2021), personal Directivo, Docente, </a:t>
            </a:r>
            <a:r>
              <a:rPr lang="es-ES" baseline="0" dirty="0" err="1"/>
              <a:t>Admtvo</a:t>
            </a:r>
            <a:r>
              <a:rPr lang="es-ES" baseline="0" dirty="0"/>
              <a:t>. Y Alumnado, Reunión Con Padres de Familia de TSU-M, Mi Escuela en Casa, Desarrollo del Programa de Valores, Seguimiento a las Medidas  Prevención y </a:t>
            </a:r>
            <a:r>
              <a:rPr lang="es-ES" baseline="0" dirty="0" err="1"/>
              <a:t>Preserv</a:t>
            </a:r>
            <a:r>
              <a:rPr lang="es-ES" baseline="0" dirty="0"/>
              <a:t>. de Salud: Sana distancia, Lavado de manos y Uso de cubre-bocas.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A05B-5D4E-244C-BB35-77CC98FFB78F}" type="slidenum">
              <a:rPr lang="es-ES_tradnl" smtClean="0"/>
              <a:t>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663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Actividades: Aplicación de estrategias</a:t>
            </a:r>
            <a:r>
              <a:rPr lang="es-ES" baseline="0" dirty="0"/>
              <a:t> de aprendizaje, Desarrollo del Programa de Valores, Seguimiento a los Datos Estadísticos de casos COVID y al Plan de Vacunación, P E. Mecánica Ceremonia Cívica (8-Feb-2021), personal Directivo, Docente, </a:t>
            </a:r>
            <a:r>
              <a:rPr lang="es-ES" baseline="0" dirty="0" err="1"/>
              <a:t>Admtvo</a:t>
            </a:r>
            <a:r>
              <a:rPr lang="es-ES" baseline="0" dirty="0"/>
              <a:t>. Y Alumnado, Reunión Con Padres de Familia de TSU-M, Mi Escuela en Casa, Desarrollo del Programa de Valores, Seguimiento a las Medidas  Prevención y </a:t>
            </a:r>
            <a:r>
              <a:rPr lang="es-ES" baseline="0" dirty="0" err="1"/>
              <a:t>Preserv</a:t>
            </a:r>
            <a:r>
              <a:rPr lang="es-ES" baseline="0" dirty="0"/>
              <a:t>. de Salud: Sana distancia, Lavado de manos y Uso de cubre-bocas.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A05B-5D4E-244C-BB35-77CC98FFB78F}" type="slidenum">
              <a:rPr lang="es-ES_tradnl" smtClean="0"/>
              <a:t>11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7985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Actividades: Aplicación de estrategias</a:t>
            </a:r>
            <a:r>
              <a:rPr lang="es-ES" baseline="0" dirty="0"/>
              <a:t> de aprendizaje, Desarrollo del Programa de Valores, Seguimiento a los Datos Estadísticos de casos COVID y al Plan de Vacunación, P E. Mecánica Ceremonia Cívica (8-Feb-2021), personal Directivo, Docente, </a:t>
            </a:r>
            <a:r>
              <a:rPr lang="es-ES" baseline="0" dirty="0" err="1"/>
              <a:t>Admtvo</a:t>
            </a:r>
            <a:r>
              <a:rPr lang="es-ES" baseline="0" dirty="0"/>
              <a:t>. Y Alumnado, Reunión Con Padres de Familia de TSU-M, Mi Escuela en Casa, Desarrollo del Programa de Valores, Seguimiento a las Medidas  Prevención y </a:t>
            </a:r>
            <a:r>
              <a:rPr lang="es-ES" baseline="0" dirty="0" err="1"/>
              <a:t>Preserv</a:t>
            </a:r>
            <a:r>
              <a:rPr lang="es-ES" baseline="0" dirty="0"/>
              <a:t>. de Salud: Sana distancia, Lavado de manos y Uso de cubre-bocas.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A05B-5D4E-244C-BB35-77CC98FFB78F}" type="slidenum">
              <a:rPr lang="es-ES_tradnl" smtClean="0"/>
              <a:t>12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6636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Actividades: Aplicación de estrategias</a:t>
            </a:r>
            <a:r>
              <a:rPr lang="es-ES" baseline="0" dirty="0"/>
              <a:t> de aprendizaje, Desarrollo del Programa de Valores, Seguimiento a los Datos Estadísticos de casos COVID y al Plan de Vacunación, P E. Mecánica Ceremonia Cívica (8-Feb-2021), personal Directivo, Docente, </a:t>
            </a:r>
            <a:r>
              <a:rPr lang="es-ES" baseline="0" dirty="0" err="1"/>
              <a:t>Admtvo</a:t>
            </a:r>
            <a:r>
              <a:rPr lang="es-ES" baseline="0" dirty="0"/>
              <a:t>. Y Alumnado, Reunión Con Padres de Familia de TSU-M, Mi Escuela en Casa, Desarrollo del Programa de Valores, Seguimiento a las Medidas  Prevención y </a:t>
            </a:r>
            <a:r>
              <a:rPr lang="es-ES" baseline="0" dirty="0" err="1"/>
              <a:t>Preserv</a:t>
            </a:r>
            <a:r>
              <a:rPr lang="es-ES" baseline="0" dirty="0"/>
              <a:t>. de Salud: Sana distancia, Lavado de manos y Uso de cubre-bocas.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A05B-5D4E-244C-BB35-77CC98FFB78F}" type="slidenum">
              <a:rPr lang="es-ES_tradnl" smtClean="0"/>
              <a:t>15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7985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209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620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297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255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288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155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10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83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663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98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71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D4EDB-03FD-4836-8720-FCE2EFC7C761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90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martinez@utvm.edu.m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garcia@utvm.edu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1837" y="17086"/>
            <a:ext cx="9144000" cy="6289474"/>
            <a:chOff x="0" y="0"/>
            <a:chExt cx="19200" cy="9960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0" y="1633"/>
              <a:ext cx="10470" cy="6257"/>
            </a:xfrm>
            <a:custGeom>
              <a:avLst/>
              <a:gdLst>
                <a:gd name="T0" fmla="*/ 0 w 10470"/>
                <a:gd name="T1" fmla="+- 0 1634 1634"/>
                <a:gd name="T2" fmla="*/ 1634 h 6257"/>
                <a:gd name="T3" fmla="*/ 0 w 10470"/>
                <a:gd name="T4" fmla="+- 0 3995 1634"/>
                <a:gd name="T5" fmla="*/ 3995 h 6257"/>
                <a:gd name="T6" fmla="*/ 9650 w 10470"/>
                <a:gd name="T7" fmla="+- 0 7890 1634"/>
                <a:gd name="T8" fmla="*/ 7890 h 6257"/>
                <a:gd name="T9" fmla="*/ 10469 w 10470"/>
                <a:gd name="T10" fmla="+- 0 5860 1634"/>
                <a:gd name="T11" fmla="*/ 5860 h 6257"/>
                <a:gd name="T12" fmla="*/ 0 w 10470"/>
                <a:gd name="T13" fmla="+- 0 1634 1634"/>
                <a:gd name="T14" fmla="*/ 1634 h 625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0470" h="6257">
                  <a:moveTo>
                    <a:pt x="0" y="0"/>
                  </a:moveTo>
                  <a:lnTo>
                    <a:pt x="0" y="2361"/>
                  </a:lnTo>
                  <a:lnTo>
                    <a:pt x="9650" y="6256"/>
                  </a:lnTo>
                  <a:lnTo>
                    <a:pt x="10469" y="4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8687" y="1236"/>
              <a:ext cx="10513" cy="6704"/>
            </a:xfrm>
            <a:custGeom>
              <a:avLst/>
              <a:gdLst>
                <a:gd name="T0" fmla="+- 0 19200 8687"/>
                <a:gd name="T1" fmla="*/ T0 w 10513"/>
                <a:gd name="T2" fmla="+- 0 1236 1236"/>
                <a:gd name="T3" fmla="*/ 1236 h 6704"/>
                <a:gd name="T4" fmla="+- 0 8687 8687"/>
                <a:gd name="T5" fmla="*/ T4 w 10513"/>
                <a:gd name="T6" fmla="+- 0 5941 1236"/>
                <a:gd name="T7" fmla="*/ 5941 h 6704"/>
                <a:gd name="T8" fmla="+- 0 9581 8687"/>
                <a:gd name="T9" fmla="*/ T8 w 10513"/>
                <a:gd name="T10" fmla="+- 0 7940 1236"/>
                <a:gd name="T11" fmla="*/ 7940 h 6704"/>
                <a:gd name="T12" fmla="+- 0 19200 8687"/>
                <a:gd name="T13" fmla="*/ T12 w 10513"/>
                <a:gd name="T14" fmla="+- 0 3635 1236"/>
                <a:gd name="T15" fmla="*/ 3635 h 6704"/>
                <a:gd name="T16" fmla="+- 0 19200 8687"/>
                <a:gd name="T17" fmla="*/ T16 w 10513"/>
                <a:gd name="T18" fmla="+- 0 1236 1236"/>
                <a:gd name="T19" fmla="*/ 1236 h 67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513" h="6704">
                  <a:moveTo>
                    <a:pt x="10513" y="0"/>
                  </a:moveTo>
                  <a:lnTo>
                    <a:pt x="0" y="4705"/>
                  </a:lnTo>
                  <a:lnTo>
                    <a:pt x="894" y="6704"/>
                  </a:lnTo>
                  <a:lnTo>
                    <a:pt x="10513" y="2399"/>
                  </a:lnTo>
                  <a:lnTo>
                    <a:pt x="10513" y="0"/>
                  </a:lnTo>
                  <a:close/>
                </a:path>
              </a:pathLst>
            </a:custGeom>
            <a:solidFill>
              <a:srgbClr val="92D050">
                <a:alpha val="901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9600" y="1221"/>
              <a:ext cx="9600" cy="7600"/>
            </a:xfrm>
            <a:custGeom>
              <a:avLst/>
              <a:gdLst>
                <a:gd name="T0" fmla="+- 0 19200 9600"/>
                <a:gd name="T1" fmla="*/ T0 w 9600"/>
                <a:gd name="T2" fmla="+- 0 1221 1221"/>
                <a:gd name="T3" fmla="*/ 1221 h 7600"/>
                <a:gd name="T4" fmla="+- 0 9600 9600"/>
                <a:gd name="T5" fmla="*/ T4 w 9600"/>
                <a:gd name="T6" fmla="+- 0 5522 1221"/>
                <a:gd name="T7" fmla="*/ 5522 h 7600"/>
                <a:gd name="T8" fmla="+- 0 19200 9600"/>
                <a:gd name="T9" fmla="*/ T8 w 9600"/>
                <a:gd name="T10" fmla="+- 0 8821 1221"/>
                <a:gd name="T11" fmla="*/ 8821 h 7600"/>
                <a:gd name="T12" fmla="+- 0 19200 9600"/>
                <a:gd name="T13" fmla="*/ T12 w 9600"/>
                <a:gd name="T14" fmla="+- 0 1221 1221"/>
                <a:gd name="T15" fmla="*/ 1221 h 7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9600" h="7600">
                  <a:moveTo>
                    <a:pt x="9600" y="0"/>
                  </a:moveTo>
                  <a:lnTo>
                    <a:pt x="0" y="4301"/>
                  </a:lnTo>
                  <a:lnTo>
                    <a:pt x="9600" y="7600"/>
                  </a:lnTo>
                  <a:lnTo>
                    <a:pt x="96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80" y="8160"/>
              <a:ext cx="233" cy="1800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00" cy="5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8" y="3672"/>
              <a:ext cx="300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" y="6998"/>
              <a:ext cx="7656" cy="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9925" y="1420"/>
              <a:ext cx="9275" cy="4221"/>
            </a:xfrm>
            <a:custGeom>
              <a:avLst/>
              <a:gdLst>
                <a:gd name="T0" fmla="+- 0 19176 9926"/>
                <a:gd name="T1" fmla="*/ T0 w 9275"/>
                <a:gd name="T2" fmla="+- 0 1421 1421"/>
                <a:gd name="T3" fmla="*/ 1421 h 4221"/>
                <a:gd name="T4" fmla="+- 0 9926 9926"/>
                <a:gd name="T5" fmla="*/ T4 w 9275"/>
                <a:gd name="T6" fmla="+- 0 5561 1421"/>
                <a:gd name="T7" fmla="*/ 5561 h 4221"/>
                <a:gd name="T8" fmla="+- 0 9962 9926"/>
                <a:gd name="T9" fmla="*/ T8 w 9275"/>
                <a:gd name="T10" fmla="+- 0 5641 1421"/>
                <a:gd name="T11" fmla="*/ 5641 h 4221"/>
                <a:gd name="T12" fmla="+- 0 19200 9926"/>
                <a:gd name="T13" fmla="*/ T12 w 9275"/>
                <a:gd name="T14" fmla="+- 0 1507 1421"/>
                <a:gd name="T15" fmla="*/ 1507 h 4221"/>
                <a:gd name="T16" fmla="+- 0 19200 9926"/>
                <a:gd name="T17" fmla="*/ T16 w 9275"/>
                <a:gd name="T18" fmla="+- 0 1474 1421"/>
                <a:gd name="T19" fmla="*/ 1474 h 4221"/>
                <a:gd name="T20" fmla="+- 0 19176 9926"/>
                <a:gd name="T21" fmla="*/ T20 w 9275"/>
                <a:gd name="T22" fmla="+- 0 1421 1421"/>
                <a:gd name="T23" fmla="*/ 1421 h 42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9275" h="4221">
                  <a:moveTo>
                    <a:pt x="9250" y="0"/>
                  </a:moveTo>
                  <a:lnTo>
                    <a:pt x="0" y="4140"/>
                  </a:lnTo>
                  <a:lnTo>
                    <a:pt x="36" y="4220"/>
                  </a:lnTo>
                  <a:lnTo>
                    <a:pt x="9274" y="86"/>
                  </a:lnTo>
                  <a:lnTo>
                    <a:pt x="9274" y="53"/>
                  </a:lnTo>
                  <a:lnTo>
                    <a:pt x="9250" y="0"/>
                  </a:lnTo>
                  <a:close/>
                </a:path>
              </a:pathLst>
            </a:custGeom>
            <a:solidFill>
              <a:srgbClr val="FF9300">
                <a:alpha val="901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0" y="0"/>
              <a:ext cx="19200" cy="5081"/>
            </a:xfrm>
            <a:custGeom>
              <a:avLst/>
              <a:gdLst>
                <a:gd name="T0" fmla="*/ 19200 w 19200"/>
                <a:gd name="T1" fmla="*/ 0 h 5081"/>
                <a:gd name="T2" fmla="*/ 0 w 19200"/>
                <a:gd name="T3" fmla="*/ 0 h 5081"/>
                <a:gd name="T4" fmla="*/ 0 w 19200"/>
                <a:gd name="T5" fmla="*/ 806 h 5081"/>
                <a:gd name="T6" fmla="*/ 9601 w 19200"/>
                <a:gd name="T7" fmla="*/ 5081 h 5081"/>
                <a:gd name="T8" fmla="*/ 19200 w 19200"/>
                <a:gd name="T9" fmla="*/ 807 h 5081"/>
                <a:gd name="T10" fmla="*/ 19200 w 19200"/>
                <a:gd name="T11" fmla="*/ 0 h 5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00" h="5081">
                  <a:moveTo>
                    <a:pt x="19200" y="0"/>
                  </a:moveTo>
                  <a:lnTo>
                    <a:pt x="0" y="0"/>
                  </a:lnTo>
                  <a:lnTo>
                    <a:pt x="0" y="806"/>
                  </a:lnTo>
                  <a:lnTo>
                    <a:pt x="9601" y="5081"/>
                  </a:lnTo>
                  <a:lnTo>
                    <a:pt x="19200" y="807"/>
                  </a:lnTo>
                  <a:lnTo>
                    <a:pt x="19200" y="0"/>
                  </a:lnTo>
                  <a:close/>
                </a:path>
              </a:pathLst>
            </a:custGeom>
            <a:solidFill>
              <a:srgbClr val="002060">
                <a:alpha val="580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5118166" y="5738234"/>
            <a:ext cx="3324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Junio 2022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430146" y="4057550"/>
            <a:ext cx="4024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/>
              <a:t>Eje de Mejora de los Aprendizajes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93207" y="5979572"/>
            <a:ext cx="32836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Diagnostico y planeación</a:t>
            </a:r>
          </a:p>
        </p:txBody>
      </p:sp>
    </p:spTree>
    <p:extLst>
      <p:ext uri="{BB962C8B-B14F-4D97-AF65-F5344CB8AC3E}">
        <p14:creationId xmlns:p14="http://schemas.microsoft.com/office/powerpoint/2010/main" val="1340452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056" y="92996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PROGRAMA INSTITUCIONAL DE TUTORIAS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15451" y="1695091"/>
            <a:ext cx="7572305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50" dirty="0"/>
              <a:t>Periodo Mayo-Agosto  2022</a:t>
            </a:r>
          </a:p>
          <a:p>
            <a:endParaRPr lang="es-MX" sz="1350" dirty="0"/>
          </a:p>
          <a:p>
            <a:r>
              <a:rPr lang="es-MX" sz="1350" dirty="0"/>
              <a:t>Para este cuatrimestre se cuenta con </a:t>
            </a:r>
            <a:r>
              <a:rPr lang="es-MX" sz="1350" b="1" dirty="0"/>
              <a:t>19 tutores y 23 tutoras</a:t>
            </a:r>
            <a:r>
              <a:rPr lang="es-MX" sz="1350" dirty="0"/>
              <a:t>, quienes junto con los y las responsables de los diferentes servicios complementarios contribuyen a la formación integral de los estudiantes, con pláticas o talleres de diferentes temáticas (Tutoría grupal). </a:t>
            </a:r>
          </a:p>
          <a:p>
            <a:endParaRPr lang="es-MX" sz="1350" dirty="0"/>
          </a:p>
          <a:p>
            <a:endParaRPr lang="es-MX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MX" sz="1350" dirty="0"/>
          </a:p>
          <a:p>
            <a:endParaRPr lang="es-MX" sz="1350" dirty="0"/>
          </a:p>
          <a:p>
            <a:endParaRPr lang="es-MX" sz="1350" dirty="0"/>
          </a:p>
          <a:p>
            <a:endParaRPr lang="es-MX" sz="135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199" t="25473" r="31476" b="24383"/>
          <a:stretch/>
        </p:blipFill>
        <p:spPr>
          <a:xfrm>
            <a:off x="503635" y="2976805"/>
            <a:ext cx="2840621" cy="21455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6161" t="18555" r="17506" b="17383"/>
          <a:stretch/>
        </p:blipFill>
        <p:spPr>
          <a:xfrm>
            <a:off x="4060431" y="3145208"/>
            <a:ext cx="2828925" cy="18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6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8" y="2303767"/>
            <a:ext cx="2419928" cy="18149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7979" y="1025236"/>
            <a:ext cx="696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 tutoría individual, e realiza la  Revisión mensual de calificaciones por parte del tutores para detectar alumnos que pudieran ser  vulnerables académicamente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5556" t="16403" r="25781" b="25185"/>
          <a:stretch/>
        </p:blipFill>
        <p:spPr>
          <a:xfrm>
            <a:off x="3434574" y="2303767"/>
            <a:ext cx="2841535" cy="19176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5490" t="16382" r="26042" b="23870"/>
          <a:stretch/>
        </p:blipFill>
        <p:spPr>
          <a:xfrm>
            <a:off x="2385301" y="4293713"/>
            <a:ext cx="2837663" cy="19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84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 txBox="1">
            <a:spLocks/>
          </p:cNvSpPr>
          <p:nvPr/>
        </p:nvSpPr>
        <p:spPr>
          <a:xfrm>
            <a:off x="419100" y="884418"/>
            <a:ext cx="3715816" cy="132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lang="es-MX" sz="2700" b="1" dirty="0">
                <a:solidFill>
                  <a:srgbClr val="C00000"/>
                </a:solidFill>
                <a:latin typeface="Arial Black" pitchFamily="34" charset="0"/>
              </a:rPr>
              <a:t>Capacitación</a:t>
            </a:r>
            <a:b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</a:rPr>
            </a:b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830210" y="4374724"/>
            <a:ext cx="61203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/>
              <a:t>Observación:</a:t>
            </a:r>
            <a:r>
              <a:rPr lang="es-MX" sz="1200" dirty="0"/>
              <a:t> Actualmente el personal docente y administrativo se encuentra realizando el curso “Uso Seguro de Medios Informáticos”.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751235"/>
              </p:ext>
            </p:extLst>
          </p:nvPr>
        </p:nvGraphicFramePr>
        <p:xfrm>
          <a:off x="854526" y="2111990"/>
          <a:ext cx="6096000" cy="203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9972">
                  <a:extLst>
                    <a:ext uri="{9D8B030D-6E8A-4147-A177-3AD203B41FA5}">
                      <a16:colId xmlns:a16="http://schemas.microsoft.com/office/drawing/2014/main" val="3690848958"/>
                    </a:ext>
                  </a:extLst>
                </a:gridCol>
                <a:gridCol w="1578428">
                  <a:extLst>
                    <a:ext uri="{9D8B030D-6E8A-4147-A177-3AD203B41FA5}">
                      <a16:colId xmlns:a16="http://schemas.microsoft.com/office/drawing/2014/main" val="42435017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0112534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2314005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3993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No.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Curso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Personal adscrito al curso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369888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Área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No. de Participantes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4394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1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Curso de Inglés Básico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Docentes y Administrativos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Todos PE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23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536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2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Curso de Inglés Intermedio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Docentes y Administrativos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Mecatrónica </a:t>
                      </a:r>
                      <a:br>
                        <a:rPr lang="es-MX" sz="900" dirty="0">
                          <a:effectLst/>
                        </a:rPr>
                      </a:br>
                      <a:r>
                        <a:rPr lang="es-MX" sz="900" dirty="0">
                          <a:effectLst/>
                        </a:rPr>
                        <a:t>TIC</a:t>
                      </a:r>
                      <a:endParaRPr lang="es-MX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PROCAL</a:t>
                      </a:r>
                      <a:endParaRPr lang="es-MX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Gastronomía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14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4483483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3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Curso de Inglés Avanzado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Docentes y Administrativos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Mecatrónica</a:t>
                      </a:r>
                      <a:endParaRPr lang="es-MX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AYEP</a:t>
                      </a:r>
                      <a:endParaRPr lang="es-MX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Turismo </a:t>
                      </a:r>
                      <a:endParaRPr lang="es-MX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PROCAL</a:t>
                      </a:r>
                      <a:endParaRPr lang="es-MX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Gastronomía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14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081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8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967" y="1219359"/>
            <a:ext cx="7886700" cy="73600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" sz="4000" b="1" dirty="0"/>
              <a:t>Análisis de logros 2021-2022</a:t>
            </a:r>
            <a:endParaRPr lang="en-US" sz="4000" b="1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85A4916-35B5-B25D-B8D4-0892D5E57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4" t="48143" r="31348" b="35302"/>
          <a:stretch/>
        </p:blipFill>
        <p:spPr>
          <a:xfrm>
            <a:off x="233021" y="3025680"/>
            <a:ext cx="8814591" cy="17919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15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967" y="1219359"/>
            <a:ext cx="7886700" cy="73600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" sz="4000" b="1" dirty="0"/>
              <a:t>Análisis de logros 2021-2022</a:t>
            </a:r>
            <a:endParaRPr lang="en-US" sz="4000" b="1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413520" y="2663516"/>
          <a:ext cx="8110369" cy="2863888"/>
        </p:xfrm>
        <a:graphic>
          <a:graphicData uri="http://schemas.openxmlformats.org/drawingml/2006/table">
            <a:tbl>
              <a:tblPr firstRow="1" firstCol="1" bandRow="1"/>
              <a:tblGrid>
                <a:gridCol w="116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959">
                  <a:extLst>
                    <a:ext uri="{9D8B030D-6E8A-4147-A177-3AD203B41FA5}">
                      <a16:colId xmlns:a16="http://schemas.microsoft.com/office/drawing/2014/main" val="2721972682"/>
                    </a:ext>
                  </a:extLst>
                </a:gridCol>
                <a:gridCol w="1271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293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Ejes Estratégicos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Valor del Indicador al  inicio  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Metas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de avance de la meta al mes de Junio 2022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 (s)</a:t>
                      </a: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78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de los Aprendizajes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Reprobación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Dirección de PE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Tutores(as)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Docentes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Servicios Estudiantiles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32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Aprovechamiento Académico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8.75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Dirección de PE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Depto. De Evaluación y Tutoría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Tutores(as)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Depto. De Personal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44" marR="65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069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D8FD5DDA-FF37-4E84-9E75-C7ED86D73019}"/>
              </a:ext>
            </a:extLst>
          </p:cNvPr>
          <p:cNvSpPr txBox="1"/>
          <p:nvPr/>
        </p:nvSpPr>
        <p:spPr>
          <a:xfrm>
            <a:off x="588580" y="2721114"/>
            <a:ext cx="7313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¡Muchas Gracias por su Atención!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8DFCC3-9384-4EC1-B6B0-987DC0312AC3}"/>
              </a:ext>
            </a:extLst>
          </p:cNvPr>
          <p:cNvSpPr txBox="1"/>
          <p:nvPr/>
        </p:nvSpPr>
        <p:spPr>
          <a:xfrm>
            <a:off x="388883" y="4429543"/>
            <a:ext cx="402450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Dra. Gloria Martínez</a:t>
            </a:r>
          </a:p>
          <a:p>
            <a:r>
              <a:rPr lang="es-MX" sz="1400" dirty="0">
                <a:hlinkClick r:id="rId3"/>
              </a:rPr>
              <a:t>gmartinez@utvm.edu.mx</a:t>
            </a:r>
            <a:r>
              <a:rPr lang="es-MX" sz="1400" dirty="0"/>
              <a:t> </a:t>
            </a:r>
          </a:p>
          <a:p>
            <a:endParaRPr lang="es-MX" sz="1400" dirty="0"/>
          </a:p>
          <a:p>
            <a:r>
              <a:rPr lang="es-MX" sz="1400" b="1" dirty="0"/>
              <a:t>Mtro. Oliver García</a:t>
            </a:r>
          </a:p>
          <a:p>
            <a:r>
              <a:rPr lang="es-MX" sz="1400" dirty="0">
                <a:hlinkClick r:id="rId4"/>
              </a:rPr>
              <a:t>ogarcia@utvm.edu.mx</a:t>
            </a:r>
            <a:r>
              <a:rPr lang="es-MX" sz="1400" dirty="0"/>
              <a:t> </a:t>
            </a:r>
          </a:p>
          <a:p>
            <a:r>
              <a:rPr lang="es-MX" sz="1400" dirty="0"/>
              <a:t> </a:t>
            </a:r>
          </a:p>
          <a:p>
            <a:r>
              <a:rPr lang="es-MX" sz="1400" dirty="0"/>
              <a:t>Coordinadores del Eje de Mejora de los Aprendizajes</a:t>
            </a:r>
          </a:p>
        </p:txBody>
      </p:sp>
    </p:spTree>
    <p:extLst>
      <p:ext uri="{BB962C8B-B14F-4D97-AF65-F5344CB8AC3E}">
        <p14:creationId xmlns:p14="http://schemas.microsoft.com/office/powerpoint/2010/main" val="245564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5929" y="37577"/>
            <a:ext cx="9138078" cy="6820423"/>
            <a:chOff x="0" y="0"/>
            <a:chExt cx="19200" cy="10800"/>
          </a:xfrm>
        </p:grpSpPr>
        <p:sp>
          <p:nvSpPr>
            <p:cNvPr id="3" name="Freeform 3"/>
            <p:cNvSpPr>
              <a:spLocks/>
            </p:cNvSpPr>
            <p:nvPr/>
          </p:nvSpPr>
          <p:spPr bwMode="auto">
            <a:xfrm>
              <a:off x="0" y="0"/>
              <a:ext cx="14498" cy="10800"/>
            </a:xfrm>
            <a:custGeom>
              <a:avLst/>
              <a:gdLst>
                <a:gd name="T0" fmla="*/ 4903 w 14498"/>
                <a:gd name="T1" fmla="*/ 0 h 10800"/>
                <a:gd name="T2" fmla="*/ 0 w 14498"/>
                <a:gd name="T3" fmla="*/ 5520 h 10800"/>
                <a:gd name="T4" fmla="*/ 0 w 14498"/>
                <a:gd name="T5" fmla="*/ 10800 h 10800"/>
                <a:gd name="T6" fmla="*/ 14498 w 14498"/>
                <a:gd name="T7" fmla="*/ 10800 h 10800"/>
                <a:gd name="T8" fmla="*/ 4903 w 14498"/>
                <a:gd name="T9" fmla="*/ 0 h 10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8" h="10800">
                  <a:moveTo>
                    <a:pt x="4903" y="0"/>
                  </a:moveTo>
                  <a:lnTo>
                    <a:pt x="0" y="5520"/>
                  </a:lnTo>
                  <a:lnTo>
                    <a:pt x="0" y="10800"/>
                  </a:lnTo>
                  <a:lnTo>
                    <a:pt x="14498" y="1080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rgbClr val="92D050">
                <a:alpha val="580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3278" y="0"/>
              <a:ext cx="15922" cy="10800"/>
            </a:xfrm>
            <a:custGeom>
              <a:avLst/>
              <a:gdLst>
                <a:gd name="T0" fmla="+- 0 19200 3279"/>
                <a:gd name="T1" fmla="*/ T0 w 15922"/>
                <a:gd name="T2" fmla="*/ 0 h 10800"/>
                <a:gd name="T3" fmla="+- 0 3279 3279"/>
                <a:gd name="T4" fmla="*/ T3 w 15922"/>
                <a:gd name="T5" fmla="*/ 0 h 10800"/>
                <a:gd name="T6" fmla="+- 0 12873 3279"/>
                <a:gd name="T7" fmla="*/ T6 w 15922"/>
                <a:gd name="T8" fmla="*/ 10800 h 10800"/>
                <a:gd name="T9" fmla="+- 0 12903 3279"/>
                <a:gd name="T10" fmla="*/ T9 w 15922"/>
                <a:gd name="T11" fmla="*/ 10800 h 10800"/>
                <a:gd name="T12" fmla="+- 0 19200 3279"/>
                <a:gd name="T13" fmla="*/ T12 w 15922"/>
                <a:gd name="T14" fmla="*/ 3712 h 10800"/>
                <a:gd name="T15" fmla="+- 0 19200 3279"/>
                <a:gd name="T16" fmla="*/ T15 w 15922"/>
                <a:gd name="T17" fmla="*/ 0 h 108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</a:cxnLst>
              <a:rect l="0" t="0" r="r" b="b"/>
              <a:pathLst>
                <a:path w="15922" h="10800">
                  <a:moveTo>
                    <a:pt x="15921" y="0"/>
                  </a:moveTo>
                  <a:lnTo>
                    <a:pt x="0" y="0"/>
                  </a:lnTo>
                  <a:lnTo>
                    <a:pt x="9594" y="10800"/>
                  </a:lnTo>
                  <a:lnTo>
                    <a:pt x="9624" y="10800"/>
                  </a:lnTo>
                  <a:lnTo>
                    <a:pt x="15921" y="3712"/>
                  </a:lnTo>
                  <a:lnTo>
                    <a:pt x="15921" y="0"/>
                  </a:lnTo>
                  <a:close/>
                </a:path>
              </a:pathLst>
            </a:custGeom>
            <a:solidFill>
              <a:srgbClr val="002060">
                <a:alpha val="580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97"/>
              <a:ext cx="3045" cy="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8" y="4404"/>
              <a:ext cx="400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7"/>
            <p:cNvSpPr>
              <a:spLocks/>
            </p:cNvSpPr>
            <p:nvPr/>
          </p:nvSpPr>
          <p:spPr bwMode="auto">
            <a:xfrm>
              <a:off x="0" y="0"/>
              <a:ext cx="19200" cy="10800"/>
            </a:xfrm>
            <a:custGeom>
              <a:avLst/>
              <a:gdLst>
                <a:gd name="T0" fmla="*/ 4640 w 19200"/>
                <a:gd name="T1" fmla="*/ 0 h 10800"/>
                <a:gd name="T2" fmla="*/ 4524 w 19200"/>
                <a:gd name="T3" fmla="*/ 0 h 10800"/>
                <a:gd name="T4" fmla="*/ 0 w 19200"/>
                <a:gd name="T5" fmla="*/ 5194 h 10800"/>
                <a:gd name="T6" fmla="*/ 0 w 19200"/>
                <a:gd name="T7" fmla="*/ 5328 h 10800"/>
                <a:gd name="T8" fmla="*/ 4640 w 19200"/>
                <a:gd name="T9" fmla="*/ 0 h 10800"/>
                <a:gd name="T10" fmla="*/ 19200 w 19200"/>
                <a:gd name="T11" fmla="*/ 3938 h 10800"/>
                <a:gd name="T12" fmla="*/ 13223 w 19200"/>
                <a:gd name="T13" fmla="*/ 10800 h 10800"/>
                <a:gd name="T14" fmla="*/ 13340 w 19200"/>
                <a:gd name="T15" fmla="*/ 10800 h 10800"/>
                <a:gd name="T16" fmla="*/ 19200 w 19200"/>
                <a:gd name="T17" fmla="*/ 4072 h 10800"/>
                <a:gd name="T18" fmla="*/ 19200 w 19200"/>
                <a:gd name="T19" fmla="*/ 3938 h 10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00" h="10800">
                  <a:moveTo>
                    <a:pt x="4640" y="0"/>
                  </a:moveTo>
                  <a:lnTo>
                    <a:pt x="4524" y="0"/>
                  </a:lnTo>
                  <a:lnTo>
                    <a:pt x="0" y="5194"/>
                  </a:lnTo>
                  <a:lnTo>
                    <a:pt x="0" y="5328"/>
                  </a:lnTo>
                  <a:lnTo>
                    <a:pt x="4640" y="0"/>
                  </a:lnTo>
                  <a:close/>
                  <a:moveTo>
                    <a:pt x="19200" y="3938"/>
                  </a:moveTo>
                  <a:lnTo>
                    <a:pt x="13223" y="10800"/>
                  </a:lnTo>
                  <a:lnTo>
                    <a:pt x="13340" y="10800"/>
                  </a:lnTo>
                  <a:lnTo>
                    <a:pt x="19200" y="4072"/>
                  </a:lnTo>
                  <a:lnTo>
                    <a:pt x="19200" y="3938"/>
                  </a:lnTo>
                  <a:close/>
                </a:path>
              </a:pathLst>
            </a:custGeom>
            <a:solidFill>
              <a:srgbClr val="FF9300">
                <a:alpha val="901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Técnico 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205949" y="1722448"/>
            <a:ext cx="7745781" cy="1325563"/>
          </a:xfrm>
        </p:spPr>
        <p:txBody>
          <a:bodyPr>
            <a:normAutofit fontScale="90000"/>
          </a:bodyPr>
          <a:lstStyle/>
          <a:p>
            <a:r>
              <a:rPr lang="es-MX" sz="4900" b="1" dirty="0">
                <a:solidFill>
                  <a:srgbClr val="000000"/>
                </a:solidFill>
              </a:rPr>
              <a:t>Eje de Mejora de los Aprendizajes</a:t>
            </a:r>
            <a:br>
              <a:rPr lang="es-MX" dirty="0">
                <a:solidFill>
                  <a:srgbClr val="000000"/>
                </a:solidFill>
              </a:rPr>
            </a:br>
            <a:endParaRPr lang="es-MX" dirty="0"/>
          </a:p>
        </p:txBody>
      </p:sp>
      <p:sp>
        <p:nvSpPr>
          <p:cNvPr id="6" name="Recortar y redondear rectángulo de esquina sencilla 5"/>
          <p:cNvSpPr/>
          <p:nvPr/>
        </p:nvSpPr>
        <p:spPr>
          <a:xfrm>
            <a:off x="179512" y="3877613"/>
            <a:ext cx="2304256" cy="2298103"/>
          </a:xfrm>
          <a:prstGeom prst="snipRound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Eje de Mejora de los Aprendizajes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71289" y="3901885"/>
            <a:ext cx="5993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Indicadores</a:t>
            </a:r>
          </a:p>
          <a:p>
            <a:pPr marL="342900" indent="-342900">
              <a:buFont typeface="Arial" charset="0"/>
              <a:buChar char="•"/>
            </a:pPr>
            <a:endParaRPr lang="es-ES_tradnl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ángulo 8">
            <a:extLst>
              <a:ext uri="{FF2B5EF4-FFF2-40B4-BE49-F238E27FC236}">
                <a16:creationId xmlns:a16="http://schemas.microsoft.com/office/drawing/2014/main" id="{77D8CCCF-6137-4683-AF7B-210466B80ACB}"/>
              </a:ext>
            </a:extLst>
          </p:cNvPr>
          <p:cNvSpPr/>
          <p:nvPr/>
        </p:nvSpPr>
        <p:spPr>
          <a:xfrm>
            <a:off x="2949695" y="4685003"/>
            <a:ext cx="5436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Promedio de aprovechamiento académico por período escolar</a:t>
            </a:r>
          </a:p>
          <a:p>
            <a:endParaRPr lang="es-ES" sz="2000" dirty="0">
              <a:solidFill>
                <a:schemeClr val="accent2">
                  <a:lumMod val="75000"/>
                </a:schemeClr>
              </a:solidFill>
              <a:ea typeface="Eurostile" charset="0"/>
              <a:cs typeface="Eurostil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Porcentaje de reprobación por período escolar</a:t>
            </a:r>
          </a:p>
        </p:txBody>
      </p:sp>
    </p:spTree>
    <p:extLst>
      <p:ext uri="{BB962C8B-B14F-4D97-AF65-F5344CB8AC3E}">
        <p14:creationId xmlns:p14="http://schemas.microsoft.com/office/powerpoint/2010/main" val="2768466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 txBox="1">
            <a:spLocks/>
          </p:cNvSpPr>
          <p:nvPr/>
        </p:nvSpPr>
        <p:spPr>
          <a:xfrm>
            <a:off x="728631" y="2108900"/>
            <a:ext cx="3715816" cy="132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>Apoyo Psicopedagógico</a:t>
            </a:r>
            <a:b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</a:b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sp>
        <p:nvSpPr>
          <p:cNvPr id="7" name="1 Título">
            <a:extLst>
              <a:ext uri="{FF2B5EF4-FFF2-40B4-BE49-F238E27FC236}">
                <a16:creationId xmlns:a16="http://schemas.microsoft.com/office/drawing/2014/main" id="{E570E8D3-D418-F761-A2A4-59EB959684B1}"/>
              </a:ext>
            </a:extLst>
          </p:cNvPr>
          <p:cNvSpPr txBox="1">
            <a:spLocks/>
          </p:cNvSpPr>
          <p:nvPr/>
        </p:nvSpPr>
        <p:spPr>
          <a:xfrm>
            <a:off x="685088" y="1073736"/>
            <a:ext cx="6046600" cy="132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</a:rPr>
              <a:t>ACTIVIDADES RELEVANTES</a:t>
            </a:r>
            <a:b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</a:rPr>
            </a:br>
            <a:endParaRPr kumimoji="0" lang="es-MX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916921-CB75-0AE7-6BAD-7EC00A805383}"/>
              </a:ext>
            </a:extLst>
          </p:cNvPr>
          <p:cNvSpPr/>
          <p:nvPr/>
        </p:nvSpPr>
        <p:spPr>
          <a:xfrm>
            <a:off x="728631" y="3634137"/>
            <a:ext cx="65001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Estudiantes atendidos en </a:t>
            </a:r>
          </a:p>
          <a:p>
            <a:pPr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psicopedagogía: 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Mayo Agosto 2022: </a:t>
            </a:r>
            <a:r>
              <a:rPr lang="es-ES" sz="4400" b="1" dirty="0">
                <a:solidFill>
                  <a:schemeClr val="accent1">
                    <a:lumMod val="75000"/>
                  </a:schemeClr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249356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1B34E3F1-A3A8-4DE4-A8C7-198219CC2625}"/>
              </a:ext>
            </a:extLst>
          </p:cNvPr>
          <p:cNvSpPr txBox="1">
            <a:spLocks/>
          </p:cNvSpPr>
          <p:nvPr/>
        </p:nvSpPr>
        <p:spPr>
          <a:xfrm>
            <a:off x="467544" y="1124744"/>
            <a:ext cx="7886700" cy="5488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b="1">
                <a:solidFill>
                  <a:schemeClr val="accent1">
                    <a:lumMod val="75000"/>
                  </a:schemeClr>
                </a:solidFill>
              </a:rPr>
              <a:t>1.- Canalización que realizan los tutores por medio del SIIN.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AE082B-DDF7-4885-83C2-CBB97C277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121" y="2557669"/>
            <a:ext cx="4737757" cy="2663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47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42E1013E-CE15-48A9-936F-FAA693CB120F}"/>
              </a:ext>
            </a:extLst>
          </p:cNvPr>
          <p:cNvSpPr txBox="1">
            <a:spLocks/>
          </p:cNvSpPr>
          <p:nvPr/>
        </p:nvSpPr>
        <p:spPr>
          <a:xfrm>
            <a:off x="467544" y="1124744"/>
            <a:ext cx="7886700" cy="5488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2.- Se tiene contacto con los tutores mediante correo electrónico o llamadas para dar seguimiento a los alumnos canalizados.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B56E00-08B3-4374-8EB0-432AB0627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7785" y="3147646"/>
            <a:ext cx="5045545" cy="2836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795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76CCA28-16B2-4AAC-B2D0-4BB7AA027F14}"/>
              </a:ext>
            </a:extLst>
          </p:cNvPr>
          <p:cNvSpPr txBox="1">
            <a:spLocks/>
          </p:cNvSpPr>
          <p:nvPr/>
        </p:nvSpPr>
        <p:spPr>
          <a:xfrm>
            <a:off x="467544" y="1124744"/>
            <a:ext cx="7886700" cy="5488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3.- Se atiende a los estudiantes que por interés personal solicitan el servicio, realizan la solicitud mediante correo electrónico,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whatsapp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o de manera personal.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57B461-31B8-4ED6-8F32-6E92DEBDD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30000"/>
          <a:stretch/>
        </p:blipFill>
        <p:spPr>
          <a:xfrm>
            <a:off x="2743200" y="3501547"/>
            <a:ext cx="3657600" cy="2937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208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898F3B96-1CFB-4734-A1E6-50A903A886E7}"/>
              </a:ext>
            </a:extLst>
          </p:cNvPr>
          <p:cNvSpPr txBox="1">
            <a:spLocks/>
          </p:cNvSpPr>
          <p:nvPr/>
        </p:nvSpPr>
        <p:spPr>
          <a:xfrm>
            <a:off x="628650" y="2672190"/>
            <a:ext cx="7886700" cy="5488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4.- Las sesiones son de manera presencial en Servicios Estudiantiles en el Edificio “C”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8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56FF8B2-5FD4-44BB-A4BC-E71956B92D2D}"/>
              </a:ext>
            </a:extLst>
          </p:cNvPr>
          <p:cNvSpPr txBox="1">
            <a:spLocks/>
          </p:cNvSpPr>
          <p:nvPr/>
        </p:nvSpPr>
        <p:spPr>
          <a:xfrm>
            <a:off x="467544" y="1124744"/>
            <a:ext cx="7886700" cy="5488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Estrategias de atención: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b="1">
                <a:solidFill>
                  <a:schemeClr val="accent1">
                    <a:lumMod val="75000"/>
                  </a:schemeClr>
                </a:solidFill>
              </a:rPr>
              <a:t>5.- Se integra en el SIIN lo trabajado en cada sesión.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61FFB5-88FA-4685-9B6F-C7EE9A1B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311" y="2743572"/>
            <a:ext cx="5317588" cy="2989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282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24803" y="3211240"/>
            <a:ext cx="1919197" cy="3646760"/>
            <a:chOff x="7260" y="1900"/>
            <a:chExt cx="6800" cy="89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8030" y="1900"/>
              <a:ext cx="6030" cy="8900"/>
            </a:xfrm>
            <a:custGeom>
              <a:avLst/>
              <a:gdLst>
                <a:gd name="T0" fmla="+- 0 14060 8030"/>
                <a:gd name="T1" fmla="*/ T0 w 6030"/>
                <a:gd name="T2" fmla="+- 0 1900 1900"/>
                <a:gd name="T3" fmla="*/ 1900 h 8900"/>
                <a:gd name="T4" fmla="+- 0 10859 8030"/>
                <a:gd name="T5" fmla="*/ T4 w 6030"/>
                <a:gd name="T6" fmla="+- 0 1900 1900"/>
                <a:gd name="T7" fmla="*/ 1900 h 8900"/>
                <a:gd name="T8" fmla="+- 0 8030 8030"/>
                <a:gd name="T9" fmla="*/ T8 w 6030"/>
                <a:gd name="T10" fmla="+- 0 10800 1900"/>
                <a:gd name="T11" fmla="*/ 10800 h 8900"/>
                <a:gd name="T12" fmla="+- 0 11231 8030"/>
                <a:gd name="T13" fmla="*/ T12 w 6030"/>
                <a:gd name="T14" fmla="+- 0 10800 1900"/>
                <a:gd name="T15" fmla="*/ 10800 h 8900"/>
                <a:gd name="T16" fmla="+- 0 14060 8030"/>
                <a:gd name="T17" fmla="*/ T16 w 6030"/>
                <a:gd name="T18" fmla="+- 0 1900 1900"/>
                <a:gd name="T19" fmla="*/ 1900 h 8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030" h="8900">
                  <a:moveTo>
                    <a:pt x="6030" y="0"/>
                  </a:moveTo>
                  <a:lnTo>
                    <a:pt x="2829" y="0"/>
                  </a:lnTo>
                  <a:lnTo>
                    <a:pt x="0" y="8900"/>
                  </a:lnTo>
                  <a:lnTo>
                    <a:pt x="3201" y="8900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92D050">
                <a:alpha val="897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260" y="6000"/>
              <a:ext cx="3460" cy="4800"/>
            </a:xfrm>
            <a:custGeom>
              <a:avLst/>
              <a:gdLst>
                <a:gd name="T0" fmla="+- 0 10720 7260"/>
                <a:gd name="T1" fmla="*/ T0 w 3460"/>
                <a:gd name="T2" fmla="+- 0 6000 6000"/>
                <a:gd name="T3" fmla="*/ 6000 h 4800"/>
                <a:gd name="T4" fmla="+- 0 8796 7260"/>
                <a:gd name="T5" fmla="*/ T4 w 3460"/>
                <a:gd name="T6" fmla="+- 0 6000 6000"/>
                <a:gd name="T7" fmla="*/ 6000 h 4800"/>
                <a:gd name="T8" fmla="+- 0 7260 7260"/>
                <a:gd name="T9" fmla="*/ T8 w 3460"/>
                <a:gd name="T10" fmla="+- 0 10800 6000"/>
                <a:gd name="T11" fmla="*/ 10800 h 4800"/>
                <a:gd name="T12" fmla="+- 0 9184 7260"/>
                <a:gd name="T13" fmla="*/ T12 w 3460"/>
                <a:gd name="T14" fmla="+- 0 10800 6000"/>
                <a:gd name="T15" fmla="*/ 10800 h 4800"/>
                <a:gd name="T16" fmla="+- 0 10720 7260"/>
                <a:gd name="T17" fmla="*/ T16 w 3460"/>
                <a:gd name="T18" fmla="+- 0 6000 6000"/>
                <a:gd name="T19" fmla="*/ 6000 h 4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60" h="4800">
                  <a:moveTo>
                    <a:pt x="3460" y="0"/>
                  </a:moveTo>
                  <a:lnTo>
                    <a:pt x="1536" y="0"/>
                  </a:lnTo>
                  <a:lnTo>
                    <a:pt x="0" y="4800"/>
                  </a:lnTo>
                  <a:lnTo>
                    <a:pt x="1924" y="480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263B">
                <a:alpha val="839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03544" y="1567722"/>
            <a:ext cx="817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Elaboración y entrega de informes cuatrimestrales de tutoría por PE, para su revisión y análisis </a:t>
            </a:r>
            <a:endParaRPr lang="es-MX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246909" y="2379410"/>
            <a:ext cx="2959062" cy="166366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9382" y="4079520"/>
            <a:ext cx="771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Seguimiento a la captura de calificaciones con la intención de evitar que al final se cuatrimestre los alumnos estén presentando recuperación de 1as unidades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03" y="4762301"/>
            <a:ext cx="3519332" cy="162252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097B215-AD6C-70AE-1525-EDDE234FBD9E}"/>
              </a:ext>
            </a:extLst>
          </p:cNvPr>
          <p:cNvSpPr txBox="1">
            <a:spLocks/>
          </p:cNvSpPr>
          <p:nvPr/>
        </p:nvSpPr>
        <p:spPr>
          <a:xfrm>
            <a:off x="303544" y="971168"/>
            <a:ext cx="70852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solidFill>
                  <a:srgbClr val="C00000"/>
                </a:solidFill>
              </a:rPr>
              <a:t>PROGRAMA INSTITUCIONAL DE TUTORIAS</a:t>
            </a:r>
          </a:p>
        </p:txBody>
      </p:sp>
    </p:spTree>
    <p:extLst>
      <p:ext uri="{BB962C8B-B14F-4D97-AF65-F5344CB8AC3E}">
        <p14:creationId xmlns:p14="http://schemas.microsoft.com/office/powerpoint/2010/main" val="25882497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927</Words>
  <Application>Microsoft Office PowerPoint</Application>
  <PresentationFormat>Presentación en pantalla (4:3)</PresentationFormat>
  <Paragraphs>111</Paragraphs>
  <Slides>15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Eje de Mejora de los Aprendizajes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 INSTITUCIONAL DE TUTORIAS</vt:lpstr>
      <vt:lpstr>Presentación de PowerPoint</vt:lpstr>
      <vt:lpstr>Presentación de PowerPoint</vt:lpstr>
      <vt:lpstr>Análisis de logros 2021-2022</vt:lpstr>
      <vt:lpstr>Análisis de logros 2021-2022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Oliver García Ramírez</cp:lastModifiedBy>
  <cp:revision>43</cp:revision>
  <dcterms:created xsi:type="dcterms:W3CDTF">2021-04-28T01:32:14Z</dcterms:created>
  <dcterms:modified xsi:type="dcterms:W3CDTF">2022-06-23T21:29:57Z</dcterms:modified>
</cp:coreProperties>
</file>