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70" r:id="rId5"/>
    <p:sldId id="269" r:id="rId6"/>
    <p:sldId id="274" r:id="rId7"/>
    <p:sldId id="267" r:id="rId8"/>
    <p:sldId id="266" r:id="rId9"/>
    <p:sldId id="271" r:id="rId10"/>
    <p:sldId id="268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DARDO GARCIA ACOSTA" initials="GGA" lastIdx="0" clrIdx="0">
    <p:extLst>
      <p:ext uri="{19B8F6BF-5375-455C-9EA6-DF929625EA0E}">
        <p15:presenceInfo xmlns:p15="http://schemas.microsoft.com/office/powerpoint/2012/main" userId="S-1-5-21-867570620-4106212892-3317192986-23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7" autoAdjust="0"/>
  </p:normalViewPr>
  <p:slideViewPr>
    <p:cSldViewPr snapToGrid="0">
      <p:cViewPr varScale="1">
        <p:scale>
          <a:sx n="82" d="100"/>
          <a:sy n="8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01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Ceremonias Cívicas; Presentación de Proyectos y Prototipos de los alumnos de 3ro. cuatrimestre TSU y 9nos. de Ingeniería; Filtro Sanitario (Protocolos de prevención de la Salud.</a:t>
            </a:r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93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smtClean="0"/>
              <a:t>Seguimiento Alumnos en  Formación Dual y Estadía</a:t>
            </a:r>
            <a:r>
              <a:rPr lang="es-ES" dirty="0" smtClean="0"/>
              <a:t>, Período May-Ago-2022</a:t>
            </a:r>
            <a:r>
              <a:rPr lang="es-ES" dirty="0"/>
              <a:t>,  </a:t>
            </a:r>
            <a:r>
              <a:rPr lang="es-ES" dirty="0" smtClean="0"/>
              <a:t>P E. Mecánica/Ing. Metal-Mecánica;  </a:t>
            </a:r>
            <a:r>
              <a:rPr lang="es-ES" b="1" dirty="0" smtClean="0"/>
              <a:t>Campañas de Vacunación Prevención y Preservación de la Salud.</a:t>
            </a: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s-ES" baseline="0" dirty="0" smtClean="0"/>
              <a:t> </a:t>
            </a:r>
            <a:r>
              <a:rPr lang="es-ES" baseline="0" dirty="0" smtClean="0"/>
              <a:t>(15 Junio, aplicación de pruebas Papanicolaou, VIH y Sífilis; 16 y 17 Junio, refuerzo </a:t>
            </a:r>
            <a:r>
              <a:rPr lang="es-ES" baseline="0" dirty="0" smtClean="0"/>
              <a:t>Hepatitis “B</a:t>
            </a:r>
            <a:r>
              <a:rPr lang="es-ES" baseline="0" dirty="0" smtClean="0"/>
              <a:t>”; 06 al 17 de Junio, jornada de salud visual ).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042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Actividades: </a:t>
            </a:r>
            <a:r>
              <a:rPr lang="es-ES" b="1" dirty="0" smtClean="0"/>
              <a:t>Reuniones Académicas Ordinaria, Extraordinarias y Virtuales, Reunión de Consejeros Eje Ambientes de Sana Convivencia.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355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Prácticas en </a:t>
            </a:r>
            <a:r>
              <a:rPr lang="es-MX" b="1" dirty="0"/>
              <a:t>Talleres </a:t>
            </a:r>
            <a:r>
              <a:rPr lang="es-MX" b="1" dirty="0" smtClean="0"/>
              <a:t>y Laboratorios</a:t>
            </a:r>
            <a:r>
              <a:rPr lang="es-MX" dirty="0" smtClean="0"/>
              <a:t>, </a:t>
            </a:r>
            <a:r>
              <a:rPr lang="es-MX" b="1" dirty="0" smtClean="0"/>
              <a:t>Programa de Sustentabilidad</a:t>
            </a:r>
            <a:r>
              <a:rPr lang="es-MX" dirty="0" smtClean="0"/>
              <a:t>, </a:t>
            </a:r>
            <a:r>
              <a:rPr lang="es-MX" b="1" dirty="0" smtClean="0"/>
              <a:t>Normalidad Mínima: Mejora de la Trayectoria Escolar a través del Programa de Valores</a:t>
            </a:r>
            <a:r>
              <a:rPr lang="es-MX" b="1" dirty="0" smtClean="0"/>
              <a:t>. (Valor del mes: La Perseverancia)</a:t>
            </a:r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652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30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837" y="17086"/>
            <a:ext cx="9144000" cy="6289474"/>
            <a:chOff x="0" y="0"/>
            <a:chExt cx="19200" cy="996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633"/>
              <a:ext cx="10470" cy="6257"/>
            </a:xfrm>
            <a:custGeom>
              <a:avLst/>
              <a:gdLst>
                <a:gd name="T0" fmla="*/ 0 w 10470"/>
                <a:gd name="T1" fmla="+- 0 1634 1634"/>
                <a:gd name="T2" fmla="*/ 1634 h 6257"/>
                <a:gd name="T3" fmla="*/ 0 w 10470"/>
                <a:gd name="T4" fmla="+- 0 3995 1634"/>
                <a:gd name="T5" fmla="*/ 3995 h 6257"/>
                <a:gd name="T6" fmla="*/ 9650 w 10470"/>
                <a:gd name="T7" fmla="+- 0 7890 1634"/>
                <a:gd name="T8" fmla="*/ 7890 h 6257"/>
                <a:gd name="T9" fmla="*/ 10469 w 10470"/>
                <a:gd name="T10" fmla="+- 0 5860 1634"/>
                <a:gd name="T11" fmla="*/ 5860 h 6257"/>
                <a:gd name="T12" fmla="*/ 0 w 10470"/>
                <a:gd name="T13" fmla="+- 0 1634 1634"/>
                <a:gd name="T14" fmla="*/ 1634 h 625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0470" h="6257">
                  <a:moveTo>
                    <a:pt x="0" y="0"/>
                  </a:moveTo>
                  <a:lnTo>
                    <a:pt x="0" y="2361"/>
                  </a:lnTo>
                  <a:lnTo>
                    <a:pt x="9650" y="6256"/>
                  </a:lnTo>
                  <a:lnTo>
                    <a:pt x="10469" y="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687" y="1236"/>
              <a:ext cx="10513" cy="6704"/>
            </a:xfrm>
            <a:custGeom>
              <a:avLst/>
              <a:gdLst>
                <a:gd name="T0" fmla="+- 0 19200 8687"/>
                <a:gd name="T1" fmla="*/ T0 w 10513"/>
                <a:gd name="T2" fmla="+- 0 1236 1236"/>
                <a:gd name="T3" fmla="*/ 1236 h 6704"/>
                <a:gd name="T4" fmla="+- 0 8687 8687"/>
                <a:gd name="T5" fmla="*/ T4 w 10513"/>
                <a:gd name="T6" fmla="+- 0 5941 1236"/>
                <a:gd name="T7" fmla="*/ 5941 h 6704"/>
                <a:gd name="T8" fmla="+- 0 9581 8687"/>
                <a:gd name="T9" fmla="*/ T8 w 10513"/>
                <a:gd name="T10" fmla="+- 0 7940 1236"/>
                <a:gd name="T11" fmla="*/ 7940 h 6704"/>
                <a:gd name="T12" fmla="+- 0 19200 8687"/>
                <a:gd name="T13" fmla="*/ T12 w 10513"/>
                <a:gd name="T14" fmla="+- 0 3635 1236"/>
                <a:gd name="T15" fmla="*/ 3635 h 6704"/>
                <a:gd name="T16" fmla="+- 0 19200 8687"/>
                <a:gd name="T17" fmla="*/ T16 w 10513"/>
                <a:gd name="T18" fmla="+- 0 1236 1236"/>
                <a:gd name="T19" fmla="*/ 1236 h 6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13" h="6704">
                  <a:moveTo>
                    <a:pt x="10513" y="0"/>
                  </a:moveTo>
                  <a:lnTo>
                    <a:pt x="0" y="4705"/>
                  </a:lnTo>
                  <a:lnTo>
                    <a:pt x="894" y="6704"/>
                  </a:lnTo>
                  <a:lnTo>
                    <a:pt x="10513" y="2399"/>
                  </a:lnTo>
                  <a:lnTo>
                    <a:pt x="10513" y="0"/>
                  </a:lnTo>
                  <a:close/>
                </a:path>
              </a:pathLst>
            </a:custGeom>
            <a:solidFill>
              <a:srgbClr val="92D05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00" y="1221"/>
              <a:ext cx="9600" cy="7600"/>
            </a:xfrm>
            <a:custGeom>
              <a:avLst/>
              <a:gdLst>
                <a:gd name="T0" fmla="+- 0 19200 9600"/>
                <a:gd name="T1" fmla="*/ T0 w 9600"/>
                <a:gd name="T2" fmla="+- 0 1221 1221"/>
                <a:gd name="T3" fmla="*/ 1221 h 7600"/>
                <a:gd name="T4" fmla="+- 0 9600 9600"/>
                <a:gd name="T5" fmla="*/ T4 w 9600"/>
                <a:gd name="T6" fmla="+- 0 5522 1221"/>
                <a:gd name="T7" fmla="*/ 5522 h 7600"/>
                <a:gd name="T8" fmla="+- 0 19200 9600"/>
                <a:gd name="T9" fmla="*/ T8 w 9600"/>
                <a:gd name="T10" fmla="+- 0 8821 1221"/>
                <a:gd name="T11" fmla="*/ 8821 h 7600"/>
                <a:gd name="T12" fmla="+- 0 19200 9600"/>
                <a:gd name="T13" fmla="*/ T12 w 9600"/>
                <a:gd name="T14" fmla="+- 0 1221 1221"/>
                <a:gd name="T15" fmla="*/ 1221 h 7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600" h="7600">
                  <a:moveTo>
                    <a:pt x="9600" y="0"/>
                  </a:moveTo>
                  <a:lnTo>
                    <a:pt x="0" y="4301"/>
                  </a:lnTo>
                  <a:lnTo>
                    <a:pt x="9600" y="760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0" y="8160"/>
              <a:ext cx="233" cy="18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8" y="3672"/>
              <a:ext cx="3000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6998"/>
              <a:ext cx="7656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25" y="1420"/>
              <a:ext cx="9275" cy="4221"/>
            </a:xfrm>
            <a:custGeom>
              <a:avLst/>
              <a:gdLst>
                <a:gd name="T0" fmla="+- 0 19176 9926"/>
                <a:gd name="T1" fmla="*/ T0 w 9275"/>
                <a:gd name="T2" fmla="+- 0 1421 1421"/>
                <a:gd name="T3" fmla="*/ 1421 h 4221"/>
                <a:gd name="T4" fmla="+- 0 9926 9926"/>
                <a:gd name="T5" fmla="*/ T4 w 9275"/>
                <a:gd name="T6" fmla="+- 0 5561 1421"/>
                <a:gd name="T7" fmla="*/ 5561 h 4221"/>
                <a:gd name="T8" fmla="+- 0 9962 9926"/>
                <a:gd name="T9" fmla="*/ T8 w 9275"/>
                <a:gd name="T10" fmla="+- 0 5641 1421"/>
                <a:gd name="T11" fmla="*/ 5641 h 4221"/>
                <a:gd name="T12" fmla="+- 0 19200 9926"/>
                <a:gd name="T13" fmla="*/ T12 w 9275"/>
                <a:gd name="T14" fmla="+- 0 1507 1421"/>
                <a:gd name="T15" fmla="*/ 1507 h 4221"/>
                <a:gd name="T16" fmla="+- 0 19200 9926"/>
                <a:gd name="T17" fmla="*/ T16 w 9275"/>
                <a:gd name="T18" fmla="+- 0 1474 1421"/>
                <a:gd name="T19" fmla="*/ 1474 h 4221"/>
                <a:gd name="T20" fmla="+- 0 19176 9926"/>
                <a:gd name="T21" fmla="*/ T20 w 9275"/>
                <a:gd name="T22" fmla="+- 0 1421 1421"/>
                <a:gd name="T23" fmla="*/ 1421 h 4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275" h="4221">
                  <a:moveTo>
                    <a:pt x="9250" y="0"/>
                  </a:moveTo>
                  <a:lnTo>
                    <a:pt x="0" y="4140"/>
                  </a:lnTo>
                  <a:lnTo>
                    <a:pt x="36" y="4220"/>
                  </a:lnTo>
                  <a:lnTo>
                    <a:pt x="9274" y="86"/>
                  </a:lnTo>
                  <a:lnTo>
                    <a:pt x="9274" y="5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0"/>
              <a:ext cx="19200" cy="5081"/>
            </a:xfrm>
            <a:custGeom>
              <a:avLst/>
              <a:gdLst>
                <a:gd name="T0" fmla="*/ 19200 w 19200"/>
                <a:gd name="T1" fmla="*/ 0 h 5081"/>
                <a:gd name="T2" fmla="*/ 0 w 19200"/>
                <a:gd name="T3" fmla="*/ 0 h 5081"/>
                <a:gd name="T4" fmla="*/ 0 w 19200"/>
                <a:gd name="T5" fmla="*/ 806 h 5081"/>
                <a:gd name="T6" fmla="*/ 9601 w 19200"/>
                <a:gd name="T7" fmla="*/ 5081 h 5081"/>
                <a:gd name="T8" fmla="*/ 19200 w 19200"/>
                <a:gd name="T9" fmla="*/ 807 h 5081"/>
                <a:gd name="T10" fmla="*/ 19200 w 19200"/>
                <a:gd name="T11" fmla="*/ 0 h 5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0" h="5081">
                  <a:moveTo>
                    <a:pt x="19200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9601" y="5081"/>
                  </a:lnTo>
                  <a:lnTo>
                    <a:pt x="19200" y="807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537060" y="5738234"/>
            <a:ext cx="420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 Junio 2022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430146" y="4057550"/>
            <a:ext cx="4024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/>
              <a:t>AMBIENTES DE SANA CONVIVENCIA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3207" y="5979572"/>
            <a:ext cx="3283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Diagnostico y planeación</a:t>
            </a:r>
          </a:p>
        </p:txBody>
      </p:sp>
    </p:spTree>
    <p:extLst>
      <p:ext uri="{BB962C8B-B14F-4D97-AF65-F5344CB8AC3E}">
        <p14:creationId xmlns:p14="http://schemas.microsoft.com/office/powerpoint/2010/main" val="134045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13053"/>
            <a:ext cx="8828590" cy="3035401"/>
          </a:xfrm>
        </p:spPr>
        <p:txBody>
          <a:bodyPr>
            <a:normAutofit fontScale="90000"/>
          </a:bodyPr>
          <a:lstStyle/>
          <a:p>
            <a:r>
              <a:rPr lang="es-MX" sz="7200" dirty="0">
                <a:latin typeface="Century" panose="02040604050505020304" pitchFamily="18" charset="0"/>
              </a:rPr>
              <a:t>G R A C I A S </a:t>
            </a:r>
            <a:br>
              <a:rPr lang="es-MX" sz="7200" dirty="0">
                <a:latin typeface="Century" panose="02040604050505020304" pitchFamily="18" charset="0"/>
              </a:rPr>
            </a:br>
            <a:r>
              <a:rPr lang="es-MX" sz="7200" dirty="0">
                <a:latin typeface="Century" panose="02040604050505020304" pitchFamily="18" charset="0"/>
              </a:rPr>
              <a:t>P O R  S U </a:t>
            </a:r>
            <a:br>
              <a:rPr lang="es-MX" sz="7200" dirty="0">
                <a:latin typeface="Century" panose="02040604050505020304" pitchFamily="18" charset="0"/>
              </a:rPr>
            </a:br>
            <a:r>
              <a:rPr lang="es-MX" sz="7200" dirty="0">
                <a:latin typeface="Century" panose="02040604050505020304" pitchFamily="18" charset="0"/>
              </a:rPr>
              <a:t>A T E N C I </a:t>
            </a:r>
            <a:r>
              <a:rPr lang="es-MX" sz="7200" dirty="0" err="1">
                <a:latin typeface="Century" panose="02040604050505020304" pitchFamily="18" charset="0"/>
              </a:rPr>
              <a:t>Ó</a:t>
            </a:r>
            <a:r>
              <a:rPr lang="es-MX" sz="7200" dirty="0">
                <a:latin typeface="Century" panose="02040604050505020304" pitchFamily="18" charset="0"/>
              </a:rPr>
              <a:t> 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01679" y="5833642"/>
            <a:ext cx="4094543" cy="894144"/>
          </a:xfrm>
        </p:spPr>
        <p:txBody>
          <a:bodyPr>
            <a:normAutofit/>
          </a:bodyPr>
          <a:lstStyle/>
          <a:p>
            <a:r>
              <a:rPr lang="es-MX" sz="1600" i="1" dirty="0">
                <a:latin typeface="Century" panose="02040604050505020304" pitchFamily="18" charset="0"/>
              </a:rPr>
              <a:t>CONSEJEROS   EJE: </a:t>
            </a:r>
          </a:p>
          <a:p>
            <a:r>
              <a:rPr lang="es-MX" sz="1600" i="1" dirty="0">
                <a:latin typeface="Century" panose="02040604050505020304" pitchFamily="18" charset="0"/>
              </a:rPr>
              <a:t>AMBIENTES DE SANA CONVIVENCIA </a:t>
            </a:r>
          </a:p>
        </p:txBody>
      </p:sp>
    </p:spTree>
    <p:extLst>
      <p:ext uri="{BB962C8B-B14F-4D97-AF65-F5344CB8AC3E}">
        <p14:creationId xmlns:p14="http://schemas.microsoft.com/office/powerpoint/2010/main" val="108967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5929" y="37577"/>
            <a:ext cx="9138078" cy="6820423"/>
            <a:chOff x="0" y="0"/>
            <a:chExt cx="19200" cy="10800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0" y="0"/>
              <a:ext cx="14498" cy="10800"/>
            </a:xfrm>
            <a:custGeom>
              <a:avLst/>
              <a:gdLst>
                <a:gd name="T0" fmla="*/ 4903 w 14498"/>
                <a:gd name="T1" fmla="*/ 0 h 10800"/>
                <a:gd name="T2" fmla="*/ 0 w 14498"/>
                <a:gd name="T3" fmla="*/ 5520 h 10800"/>
                <a:gd name="T4" fmla="*/ 0 w 14498"/>
                <a:gd name="T5" fmla="*/ 10800 h 10800"/>
                <a:gd name="T6" fmla="*/ 14498 w 14498"/>
                <a:gd name="T7" fmla="*/ 10800 h 10800"/>
                <a:gd name="T8" fmla="*/ 4903 w 14498"/>
                <a:gd name="T9" fmla="*/ 0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8" h="10800">
                  <a:moveTo>
                    <a:pt x="4903" y="0"/>
                  </a:moveTo>
                  <a:lnTo>
                    <a:pt x="0" y="5520"/>
                  </a:lnTo>
                  <a:lnTo>
                    <a:pt x="0" y="10800"/>
                  </a:lnTo>
                  <a:lnTo>
                    <a:pt x="14498" y="1080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rgbClr val="92D05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278" y="0"/>
              <a:ext cx="15922" cy="10800"/>
            </a:xfrm>
            <a:custGeom>
              <a:avLst/>
              <a:gdLst>
                <a:gd name="T0" fmla="+- 0 19200 3279"/>
                <a:gd name="T1" fmla="*/ T0 w 15922"/>
                <a:gd name="T2" fmla="*/ 0 h 10800"/>
                <a:gd name="T3" fmla="+- 0 3279 3279"/>
                <a:gd name="T4" fmla="*/ T3 w 15922"/>
                <a:gd name="T5" fmla="*/ 0 h 10800"/>
                <a:gd name="T6" fmla="+- 0 12873 3279"/>
                <a:gd name="T7" fmla="*/ T6 w 15922"/>
                <a:gd name="T8" fmla="*/ 10800 h 10800"/>
                <a:gd name="T9" fmla="+- 0 12903 3279"/>
                <a:gd name="T10" fmla="*/ T9 w 15922"/>
                <a:gd name="T11" fmla="*/ 10800 h 10800"/>
                <a:gd name="T12" fmla="+- 0 19200 3279"/>
                <a:gd name="T13" fmla="*/ T12 w 15922"/>
                <a:gd name="T14" fmla="*/ 3712 h 10800"/>
                <a:gd name="T15" fmla="+- 0 19200 3279"/>
                <a:gd name="T16" fmla="*/ T15 w 15922"/>
                <a:gd name="T17" fmla="*/ 0 h 108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5922" h="10800">
                  <a:moveTo>
                    <a:pt x="15921" y="0"/>
                  </a:moveTo>
                  <a:lnTo>
                    <a:pt x="0" y="0"/>
                  </a:lnTo>
                  <a:lnTo>
                    <a:pt x="9594" y="10800"/>
                  </a:lnTo>
                  <a:lnTo>
                    <a:pt x="9624" y="10800"/>
                  </a:lnTo>
                  <a:lnTo>
                    <a:pt x="15921" y="3712"/>
                  </a:lnTo>
                  <a:lnTo>
                    <a:pt x="15921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97"/>
              <a:ext cx="3045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8" y="4404"/>
              <a:ext cx="400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0" y="0"/>
              <a:ext cx="19200" cy="10800"/>
            </a:xfrm>
            <a:custGeom>
              <a:avLst/>
              <a:gdLst>
                <a:gd name="T0" fmla="*/ 4640 w 19200"/>
                <a:gd name="T1" fmla="*/ 0 h 10800"/>
                <a:gd name="T2" fmla="*/ 4524 w 19200"/>
                <a:gd name="T3" fmla="*/ 0 h 10800"/>
                <a:gd name="T4" fmla="*/ 0 w 19200"/>
                <a:gd name="T5" fmla="*/ 5194 h 10800"/>
                <a:gd name="T6" fmla="*/ 0 w 19200"/>
                <a:gd name="T7" fmla="*/ 5328 h 10800"/>
                <a:gd name="T8" fmla="*/ 4640 w 19200"/>
                <a:gd name="T9" fmla="*/ 0 h 10800"/>
                <a:gd name="T10" fmla="*/ 19200 w 19200"/>
                <a:gd name="T11" fmla="*/ 3938 h 10800"/>
                <a:gd name="T12" fmla="*/ 13223 w 19200"/>
                <a:gd name="T13" fmla="*/ 10800 h 10800"/>
                <a:gd name="T14" fmla="*/ 13340 w 19200"/>
                <a:gd name="T15" fmla="*/ 10800 h 10800"/>
                <a:gd name="T16" fmla="*/ 19200 w 19200"/>
                <a:gd name="T17" fmla="*/ 4072 h 10800"/>
                <a:gd name="T18" fmla="*/ 19200 w 19200"/>
                <a:gd name="T19" fmla="*/ 3938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00" h="10800">
                  <a:moveTo>
                    <a:pt x="4640" y="0"/>
                  </a:moveTo>
                  <a:lnTo>
                    <a:pt x="4524" y="0"/>
                  </a:lnTo>
                  <a:lnTo>
                    <a:pt x="0" y="5194"/>
                  </a:lnTo>
                  <a:lnTo>
                    <a:pt x="0" y="5328"/>
                  </a:lnTo>
                  <a:lnTo>
                    <a:pt x="4640" y="0"/>
                  </a:lnTo>
                  <a:close/>
                  <a:moveTo>
                    <a:pt x="19200" y="3938"/>
                  </a:moveTo>
                  <a:lnTo>
                    <a:pt x="13223" y="10800"/>
                  </a:lnTo>
                  <a:lnTo>
                    <a:pt x="13340" y="10800"/>
                  </a:lnTo>
                  <a:lnTo>
                    <a:pt x="19200" y="4072"/>
                  </a:lnTo>
                  <a:lnTo>
                    <a:pt x="19200" y="3938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57" y="3674679"/>
            <a:ext cx="2438611" cy="24325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1820" y="1248939"/>
            <a:ext cx="7754784" cy="14570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259" y="3328733"/>
            <a:ext cx="5755123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6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8" y="1910964"/>
            <a:ext cx="8059611" cy="1012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48" y="2934135"/>
            <a:ext cx="7895004" cy="10120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98" y="4062013"/>
            <a:ext cx="6675699" cy="6462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98" y="4824099"/>
            <a:ext cx="7584081" cy="10120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449013" y="1033024"/>
            <a:ext cx="2156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92948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921124"/>
              </p:ext>
            </p:extLst>
          </p:nvPr>
        </p:nvGraphicFramePr>
        <p:xfrm>
          <a:off x="571500" y="1493134"/>
          <a:ext cx="7953376" cy="4852523"/>
        </p:xfrm>
        <a:graphic>
          <a:graphicData uri="http://schemas.openxmlformats.org/drawingml/2006/table">
            <a:tbl>
              <a:tblPr firstRow="1" firstCol="1" bandRow="1"/>
              <a:tblGrid>
                <a:gridCol w="1064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9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1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19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82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57262"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 Estratégico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del Indicador al  inicio 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302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Acciones a realizar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(s)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7644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AMBIENTES DE SANA CONVIVENCIA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Cursos-Taller: </a:t>
                      </a:r>
                      <a:b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Orientación Vocacional.</a:t>
                      </a:r>
                      <a:b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con enfoque en la Equidad de Género.        </a:t>
                      </a:r>
                      <a: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Actividades de Satisfacción y Convivencia Escolar</a:t>
                      </a:r>
                      <a:b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Programa de Reforzamiento de Prácticas.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Sria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Académica      </a:t>
                      </a:r>
                      <a:r>
                        <a:rPr lang="pt-B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Médico </a:t>
                      </a:r>
                      <a:r>
                        <a:rPr lang="pt-B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Directores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                     de Área y P </a:t>
                      </a:r>
                      <a:r>
                        <a:rPr lang="pt-B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E´s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33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 Programa de Inclusión laboral                                    </a:t>
                      </a:r>
                      <a: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Actividades del Programa de Inclusión Laboral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Dpto. Recursos Humanos, Comité Igualdad Laboral </a:t>
                      </a:r>
                      <a:r>
                        <a:rPr lang="es-MX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</a:t>
                      </a: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Discriminación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44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Actividades del Programa de Sustentabilidad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Comité de Sustentabilidad, Directores De Área </a:t>
                      </a:r>
                      <a:r>
                        <a:rPr lang="es-MX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lang="es-MX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E's</a:t>
                      </a: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Depto. Mantenimiento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93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MX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MX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Actividades del Programa de Prevención y Preservación de la Salud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Sria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Académica      </a:t>
                      </a:r>
                      <a:r>
                        <a:rPr lang="pt-B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Médico </a:t>
                      </a:r>
                      <a:r>
                        <a:rPr lang="pt-B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Directores</a:t>
                      </a:r>
                      <a:r>
                        <a:rPr lang="pt-BR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de Área </a:t>
                      </a:r>
                      <a:r>
                        <a:rPr lang="pt-B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  <a:r>
                        <a:rPr lang="pt-BR" sz="11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E´s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68" marR="48368" marT="70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79" y="0"/>
            <a:ext cx="7303641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8" y="971298"/>
            <a:ext cx="7827942" cy="1438781"/>
          </a:xfrm>
          <a:prstGeom prst="rect">
            <a:avLst/>
          </a:prstGeom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535938"/>
              </p:ext>
            </p:extLst>
          </p:nvPr>
        </p:nvGraphicFramePr>
        <p:xfrm>
          <a:off x="687408" y="2410079"/>
          <a:ext cx="7827942" cy="4022725"/>
        </p:xfrm>
        <a:graphic>
          <a:graphicData uri="http://schemas.openxmlformats.org/drawingml/2006/table">
            <a:tbl>
              <a:tblPr/>
              <a:tblGrid>
                <a:gridCol w="2512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83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72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7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dirty="0">
                          <a:solidFill>
                            <a:srgbClr val="000000"/>
                          </a:solidFill>
                          <a:effectLst/>
                          <a:latin typeface="Graphik Regular" panose="020B050303020206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Valor del indicador al inicio del ciclo escolar 2020-2021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dirty="0">
                          <a:solidFill>
                            <a:srgbClr val="000000"/>
                          </a:solidFill>
                          <a:effectLst/>
                          <a:latin typeface="Graphik Regular" panose="020B050303020206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Cumplimiento de Acciones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kern="1200" dirty="0">
                          <a:solidFill>
                            <a:srgbClr val="000000"/>
                          </a:solidFill>
                          <a:effectLst/>
                          <a:latin typeface="Graphik Regular" panose="020B0503030202060203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Avance de la meta por indicador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589336" y="150974"/>
            <a:ext cx="602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Avances y logros 2021-2022</a:t>
            </a:r>
            <a:endParaRPr lang="es-MX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2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377" y="4799722"/>
            <a:ext cx="3078026" cy="173139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72" y="3196071"/>
            <a:ext cx="2863074" cy="16104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8"/>
          <a:stretch/>
        </p:blipFill>
        <p:spPr>
          <a:xfrm>
            <a:off x="2142755" y="3854149"/>
            <a:ext cx="2571240" cy="26701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04418" y="843748"/>
            <a:ext cx="243500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Presentación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 Propuestas </a:t>
            </a:r>
            <a:endParaRPr lang="es-MX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Proyectos </a:t>
            </a:r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Integradores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197351" y="982248"/>
            <a:ext cx="1092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Filtro </a:t>
            </a:r>
          </a:p>
          <a:p>
            <a:pPr algn="ctr"/>
            <a:r>
              <a:rPr lang="es-MX" dirty="0" smtClean="0"/>
              <a:t> Sanitario</a:t>
            </a:r>
            <a:endParaRPr lang="es-MX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-496510" y="277459"/>
            <a:ext cx="4535059" cy="2355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879706" y="1305413"/>
            <a:ext cx="129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Ceremonias</a:t>
            </a:r>
          </a:p>
          <a:p>
            <a:pPr algn="ctr"/>
            <a:r>
              <a:rPr lang="es-MX" dirty="0" smtClean="0"/>
              <a:t> Cívicas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6" y="1905578"/>
            <a:ext cx="1937471" cy="25832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" y="4581236"/>
            <a:ext cx="2630493" cy="19728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b="13940"/>
          <a:stretch/>
        </p:blipFill>
        <p:spPr>
          <a:xfrm>
            <a:off x="2412094" y="1997941"/>
            <a:ext cx="2092324" cy="17638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72" y="1628579"/>
            <a:ext cx="1248410" cy="166454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33" y="3225004"/>
            <a:ext cx="1252087" cy="166944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3481" y="4852732"/>
            <a:ext cx="1268952" cy="1697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24" y="1715951"/>
            <a:ext cx="2599502" cy="14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0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57" y="715853"/>
            <a:ext cx="2809277" cy="21069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57" y="2441933"/>
            <a:ext cx="1790397" cy="2387196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-976027" y="197521"/>
            <a:ext cx="5356357" cy="2554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65810" y="2970534"/>
            <a:ext cx="1919197" cy="3646760"/>
            <a:chOff x="7260" y="1900"/>
            <a:chExt cx="6800" cy="89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612546" y="1873586"/>
            <a:ext cx="221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Regreso Seguro a </a:t>
            </a:r>
          </a:p>
          <a:p>
            <a:r>
              <a:rPr lang="es-MX" dirty="0" smtClean="0"/>
              <a:t>Clases Presenciales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289734" y="863961"/>
            <a:ext cx="26518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Campañas de Vacunación</a:t>
            </a:r>
          </a:p>
          <a:p>
            <a:pPr algn="ctr"/>
            <a:r>
              <a:rPr lang="es-MX" dirty="0" smtClean="0"/>
              <a:t>Servicios </a:t>
            </a:r>
            <a:r>
              <a:rPr lang="es-MX" dirty="0" smtClean="0"/>
              <a:t>Médicos.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4" y="4486073"/>
            <a:ext cx="1466531" cy="1955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6" y="2577463"/>
            <a:ext cx="3290780" cy="18510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51" y="4650502"/>
            <a:ext cx="2952836" cy="17513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66423">
            <a:off x="5179506" y="4283028"/>
            <a:ext cx="3471491" cy="25008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3998" y="1563818"/>
            <a:ext cx="2633848" cy="2098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uadroTexto 13"/>
          <p:cNvSpPr txBox="1"/>
          <p:nvPr/>
        </p:nvSpPr>
        <p:spPr>
          <a:xfrm rot="16200000">
            <a:off x="4153237" y="5310732"/>
            <a:ext cx="1816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Día Mundial </a:t>
            </a:r>
            <a:r>
              <a:rPr lang="es-MX" dirty="0" smtClean="0"/>
              <a:t>del</a:t>
            </a:r>
          </a:p>
          <a:p>
            <a:pPr algn="ctr"/>
            <a:r>
              <a:rPr lang="es-MX" dirty="0" smtClean="0"/>
              <a:t>Medio </a:t>
            </a:r>
            <a:r>
              <a:rPr lang="es-MX" dirty="0" smtClean="0"/>
              <a:t>Ambiente</a:t>
            </a:r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3894" y="2994621"/>
            <a:ext cx="2572735" cy="221304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270854" y="377238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Día </a:t>
            </a:r>
            <a:r>
              <a:rPr lang="es-MX" dirty="0" smtClean="0"/>
              <a:t>del Padre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40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-578232" y="391183"/>
            <a:ext cx="4276173" cy="2127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6810" y="1815204"/>
            <a:ext cx="18093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Reuniones </a:t>
            </a:r>
          </a:p>
          <a:p>
            <a:pPr algn="ctr"/>
            <a:r>
              <a:rPr lang="es-MX" dirty="0" smtClean="0"/>
              <a:t>Académicas</a:t>
            </a:r>
          </a:p>
          <a:p>
            <a:pPr algn="ctr"/>
            <a:r>
              <a:rPr lang="es-MX" dirty="0" smtClean="0"/>
              <a:t>Ordinarias, </a:t>
            </a:r>
          </a:p>
          <a:p>
            <a:pPr algn="ctr"/>
            <a:r>
              <a:rPr lang="es-MX" dirty="0" smtClean="0"/>
              <a:t>Extraordinarias y </a:t>
            </a:r>
          </a:p>
          <a:p>
            <a:pPr algn="ctr"/>
            <a:r>
              <a:rPr lang="es-MX" dirty="0" smtClean="0"/>
              <a:t>  Virtuales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422257" y="1353539"/>
            <a:ext cx="316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Reunión de Consejeros </a:t>
            </a:r>
            <a:r>
              <a:rPr lang="es-MX" dirty="0" err="1" smtClean="0"/>
              <a:t>CTES</a:t>
            </a:r>
            <a:r>
              <a:rPr lang="es-MX" dirty="0" err="1" smtClean="0">
                <a:solidFill>
                  <a:schemeClr val="bg1"/>
                </a:solidFill>
              </a:rPr>
              <a:t>de</a:t>
            </a:r>
            <a:r>
              <a:rPr lang="es-MX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</a:rPr>
              <a:t>Consejeros Eje: A S C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11092" y="794595"/>
            <a:ext cx="221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Mi Escuela En Casa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8964" flipH="1">
            <a:off x="73385" y="4970780"/>
            <a:ext cx="2077720" cy="165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5773" r="6258" b="13265"/>
          <a:stretch/>
        </p:blipFill>
        <p:spPr>
          <a:xfrm>
            <a:off x="5167087" y="1782631"/>
            <a:ext cx="1400582" cy="230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r="-95" b="13402"/>
          <a:stretch/>
        </p:blipFill>
        <p:spPr>
          <a:xfrm>
            <a:off x="6756028" y="1827386"/>
            <a:ext cx="1400874" cy="23043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502">
            <a:off x="842088" y="3181074"/>
            <a:ext cx="1992197" cy="1494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559">
            <a:off x="5842976" y="4444627"/>
            <a:ext cx="2548656" cy="1911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2575">
            <a:off x="2822948" y="1337076"/>
            <a:ext cx="2119763" cy="1589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050">
            <a:off x="3245778" y="2777463"/>
            <a:ext cx="1597697" cy="213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/>
          <a:srcRect l="27743" t="24618" r="8341" b="8256"/>
          <a:stretch/>
        </p:blipFill>
        <p:spPr>
          <a:xfrm>
            <a:off x="2428580" y="4705644"/>
            <a:ext cx="3029433" cy="1978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392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="" xmlns:a16="http://schemas.microsoft.com/office/drawing/2014/main" id="{26F4770F-6355-43FC-8D24-BEA415BEA3A6}"/>
              </a:ext>
            </a:extLst>
          </p:cNvPr>
          <p:cNvSpPr txBox="1">
            <a:spLocks/>
          </p:cNvSpPr>
          <p:nvPr/>
        </p:nvSpPr>
        <p:spPr>
          <a:xfrm>
            <a:off x="-564777" y="363071"/>
            <a:ext cx="3818965" cy="217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/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1876" y="2217699"/>
            <a:ext cx="1361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Prácticas en </a:t>
            </a:r>
          </a:p>
          <a:p>
            <a:pPr algn="ctr"/>
            <a:r>
              <a:rPr lang="es-MX" dirty="0" smtClean="0"/>
              <a:t>Talleres y </a:t>
            </a:r>
          </a:p>
          <a:p>
            <a:pPr algn="ctr"/>
            <a:r>
              <a:rPr lang="es-MX" dirty="0" smtClean="0"/>
              <a:t>Laboratorios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629355" y="989094"/>
            <a:ext cx="1628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Programa</a:t>
            </a:r>
          </a:p>
          <a:p>
            <a:pPr algn="ctr"/>
            <a:r>
              <a:rPr lang="es-MX" dirty="0" smtClean="0"/>
              <a:t>de</a:t>
            </a:r>
          </a:p>
          <a:p>
            <a:pPr algn="ctr"/>
            <a:r>
              <a:rPr lang="es-MX" dirty="0" smtClean="0"/>
              <a:t>Sustentabilidad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016344" y="1185701"/>
            <a:ext cx="3183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Normalidad Mínima:</a:t>
            </a:r>
          </a:p>
          <a:p>
            <a:pPr algn="ctr"/>
            <a:r>
              <a:rPr lang="es-MX" dirty="0" smtClean="0"/>
              <a:t>Mejora de </a:t>
            </a:r>
          </a:p>
          <a:p>
            <a:pPr algn="ctr"/>
            <a:r>
              <a:rPr lang="es-MX" dirty="0" smtClean="0"/>
              <a:t> la Trayectoria Escolar</a:t>
            </a:r>
          </a:p>
          <a:p>
            <a:pPr algn="ctr"/>
            <a:r>
              <a:rPr lang="es-MX" dirty="0" smtClean="0"/>
              <a:t>“Programa de  Valores”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619">
            <a:off x="243850" y="3262821"/>
            <a:ext cx="2038530" cy="15288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680">
            <a:off x="2196077" y="4941512"/>
            <a:ext cx="1800520" cy="13503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641">
            <a:off x="2029121" y="2096165"/>
            <a:ext cx="1821043" cy="13657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920">
            <a:off x="4142481" y="1786605"/>
            <a:ext cx="1798503" cy="13488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9" y="5093122"/>
            <a:ext cx="1808889" cy="13566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90" y="3371079"/>
            <a:ext cx="1730506" cy="12978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76" y="4746460"/>
            <a:ext cx="2105235" cy="15789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t="13059" r="6082" b="13952"/>
          <a:stretch/>
        </p:blipFill>
        <p:spPr>
          <a:xfrm rot="645567">
            <a:off x="6107642" y="2708914"/>
            <a:ext cx="2836404" cy="192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6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</TotalTime>
  <Words>398</Words>
  <Application>Microsoft Office PowerPoint</Application>
  <PresentationFormat>Presentación en pantalla (4:3)</PresentationFormat>
  <Paragraphs>106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</vt:lpstr>
      <vt:lpstr>Graphik Regular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 R A C I A S  P O R  S U  A T E N C I Ó 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GILDARDO GARCIA ACOSTA</cp:lastModifiedBy>
  <cp:revision>165</cp:revision>
  <dcterms:created xsi:type="dcterms:W3CDTF">2021-04-28T01:32:14Z</dcterms:created>
  <dcterms:modified xsi:type="dcterms:W3CDTF">2022-06-23T14:54:47Z</dcterms:modified>
</cp:coreProperties>
</file>