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0" r:id="rId4"/>
    <p:sldId id="261" r:id="rId5"/>
    <p:sldId id="270" r:id="rId6"/>
    <p:sldId id="269" r:id="rId7"/>
    <p:sldId id="267" r:id="rId8"/>
    <p:sldId id="271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1DFE3A-B2C4-4E04-A5DC-C2A683A93380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F066AD-7ABE-48AD-A31C-5CBD443039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55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Actividades: Aplicación de estrategias</a:t>
            </a:r>
            <a:r>
              <a:rPr lang="es-ES" baseline="0" dirty="0" smtClean="0"/>
              <a:t> de aprendizaje, Desarrollo del Programa de Valores, Seguimiento a los Datos Estadísticos de casos COVID y al Plan de Vacunación, P E. Mecánica Ceremonia Cívica (8-Feb-2021), personal Directivo, Docente, </a:t>
            </a:r>
            <a:r>
              <a:rPr lang="es-ES" baseline="0" dirty="0" err="1" smtClean="0"/>
              <a:t>Admtvo</a:t>
            </a:r>
            <a:r>
              <a:rPr lang="es-ES" baseline="0" dirty="0" smtClean="0"/>
              <a:t>. Y Alumnado, Reunión Con Padres de Familia de TSU-M, Mi Escuela en Casa, Desarrollo del Programa de Valores, Seguimiento a las Medidas  Prevención y </a:t>
            </a:r>
            <a:r>
              <a:rPr lang="es-ES" baseline="0" dirty="0" err="1" smtClean="0"/>
              <a:t>Preserv</a:t>
            </a:r>
            <a:r>
              <a:rPr lang="es-ES" baseline="0" dirty="0" smtClean="0"/>
              <a:t>. de Salud: Sana distancia, Lavado de manos y Uso de cubre-bocas.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2052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6289474"/>
            <a:chOff x="0" y="0"/>
            <a:chExt cx="19200" cy="996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633"/>
              <a:ext cx="10470" cy="6257"/>
            </a:xfrm>
            <a:custGeom>
              <a:avLst/>
              <a:gdLst>
                <a:gd name="T0" fmla="*/ 0 w 10470"/>
                <a:gd name="T1" fmla="+- 0 1634 1634"/>
                <a:gd name="T2" fmla="*/ 1634 h 6257"/>
                <a:gd name="T3" fmla="*/ 0 w 10470"/>
                <a:gd name="T4" fmla="+- 0 3995 1634"/>
                <a:gd name="T5" fmla="*/ 3995 h 6257"/>
                <a:gd name="T6" fmla="*/ 9650 w 10470"/>
                <a:gd name="T7" fmla="+- 0 7890 1634"/>
                <a:gd name="T8" fmla="*/ 7890 h 6257"/>
                <a:gd name="T9" fmla="*/ 10469 w 10470"/>
                <a:gd name="T10" fmla="+- 0 5860 1634"/>
                <a:gd name="T11" fmla="*/ 5860 h 6257"/>
                <a:gd name="T12" fmla="*/ 0 w 10470"/>
                <a:gd name="T13" fmla="+- 0 1634 1634"/>
                <a:gd name="T14" fmla="*/ 1634 h 625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0470" h="6257">
                  <a:moveTo>
                    <a:pt x="0" y="0"/>
                  </a:moveTo>
                  <a:lnTo>
                    <a:pt x="0" y="2361"/>
                  </a:lnTo>
                  <a:lnTo>
                    <a:pt x="9650" y="6256"/>
                  </a:lnTo>
                  <a:lnTo>
                    <a:pt x="10469" y="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687" y="1236"/>
              <a:ext cx="10513" cy="6704"/>
            </a:xfrm>
            <a:custGeom>
              <a:avLst/>
              <a:gdLst>
                <a:gd name="T0" fmla="+- 0 19200 8687"/>
                <a:gd name="T1" fmla="*/ T0 w 10513"/>
                <a:gd name="T2" fmla="+- 0 1236 1236"/>
                <a:gd name="T3" fmla="*/ 1236 h 6704"/>
                <a:gd name="T4" fmla="+- 0 8687 8687"/>
                <a:gd name="T5" fmla="*/ T4 w 10513"/>
                <a:gd name="T6" fmla="+- 0 5941 1236"/>
                <a:gd name="T7" fmla="*/ 5941 h 6704"/>
                <a:gd name="T8" fmla="+- 0 9581 8687"/>
                <a:gd name="T9" fmla="*/ T8 w 10513"/>
                <a:gd name="T10" fmla="+- 0 7940 1236"/>
                <a:gd name="T11" fmla="*/ 7940 h 6704"/>
                <a:gd name="T12" fmla="+- 0 19200 8687"/>
                <a:gd name="T13" fmla="*/ T12 w 10513"/>
                <a:gd name="T14" fmla="+- 0 3635 1236"/>
                <a:gd name="T15" fmla="*/ 3635 h 6704"/>
                <a:gd name="T16" fmla="+- 0 19200 8687"/>
                <a:gd name="T17" fmla="*/ T16 w 10513"/>
                <a:gd name="T18" fmla="+- 0 1236 1236"/>
                <a:gd name="T19" fmla="*/ 1236 h 6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13" h="6704">
                  <a:moveTo>
                    <a:pt x="10513" y="0"/>
                  </a:moveTo>
                  <a:lnTo>
                    <a:pt x="0" y="4705"/>
                  </a:lnTo>
                  <a:lnTo>
                    <a:pt x="894" y="6704"/>
                  </a:lnTo>
                  <a:lnTo>
                    <a:pt x="10513" y="2399"/>
                  </a:lnTo>
                  <a:lnTo>
                    <a:pt x="10513" y="0"/>
                  </a:lnTo>
                  <a:close/>
                </a:path>
              </a:pathLst>
            </a:custGeom>
            <a:solidFill>
              <a:srgbClr val="92D05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00" y="1221"/>
              <a:ext cx="9600" cy="7600"/>
            </a:xfrm>
            <a:custGeom>
              <a:avLst/>
              <a:gdLst>
                <a:gd name="T0" fmla="+- 0 19200 9600"/>
                <a:gd name="T1" fmla="*/ T0 w 9600"/>
                <a:gd name="T2" fmla="+- 0 1221 1221"/>
                <a:gd name="T3" fmla="*/ 1221 h 7600"/>
                <a:gd name="T4" fmla="+- 0 9600 9600"/>
                <a:gd name="T5" fmla="*/ T4 w 9600"/>
                <a:gd name="T6" fmla="+- 0 5522 1221"/>
                <a:gd name="T7" fmla="*/ 5522 h 7600"/>
                <a:gd name="T8" fmla="+- 0 19200 9600"/>
                <a:gd name="T9" fmla="*/ T8 w 9600"/>
                <a:gd name="T10" fmla="+- 0 8821 1221"/>
                <a:gd name="T11" fmla="*/ 8821 h 7600"/>
                <a:gd name="T12" fmla="+- 0 19200 9600"/>
                <a:gd name="T13" fmla="*/ T12 w 9600"/>
                <a:gd name="T14" fmla="+- 0 1221 1221"/>
                <a:gd name="T15" fmla="*/ 1221 h 7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600" h="7600">
                  <a:moveTo>
                    <a:pt x="9600" y="0"/>
                  </a:moveTo>
                  <a:lnTo>
                    <a:pt x="0" y="4301"/>
                  </a:lnTo>
                  <a:lnTo>
                    <a:pt x="9600" y="760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0" y="8160"/>
              <a:ext cx="233" cy="18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8" y="3672"/>
              <a:ext cx="3000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6998"/>
              <a:ext cx="7656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25" y="1420"/>
              <a:ext cx="9275" cy="4221"/>
            </a:xfrm>
            <a:custGeom>
              <a:avLst/>
              <a:gdLst>
                <a:gd name="T0" fmla="+- 0 19176 9926"/>
                <a:gd name="T1" fmla="*/ T0 w 9275"/>
                <a:gd name="T2" fmla="+- 0 1421 1421"/>
                <a:gd name="T3" fmla="*/ 1421 h 4221"/>
                <a:gd name="T4" fmla="+- 0 9926 9926"/>
                <a:gd name="T5" fmla="*/ T4 w 9275"/>
                <a:gd name="T6" fmla="+- 0 5561 1421"/>
                <a:gd name="T7" fmla="*/ 5561 h 4221"/>
                <a:gd name="T8" fmla="+- 0 9962 9926"/>
                <a:gd name="T9" fmla="*/ T8 w 9275"/>
                <a:gd name="T10" fmla="+- 0 5641 1421"/>
                <a:gd name="T11" fmla="*/ 5641 h 4221"/>
                <a:gd name="T12" fmla="+- 0 19200 9926"/>
                <a:gd name="T13" fmla="*/ T12 w 9275"/>
                <a:gd name="T14" fmla="+- 0 1507 1421"/>
                <a:gd name="T15" fmla="*/ 1507 h 4221"/>
                <a:gd name="T16" fmla="+- 0 19200 9926"/>
                <a:gd name="T17" fmla="*/ T16 w 9275"/>
                <a:gd name="T18" fmla="+- 0 1474 1421"/>
                <a:gd name="T19" fmla="*/ 1474 h 4221"/>
                <a:gd name="T20" fmla="+- 0 19176 9926"/>
                <a:gd name="T21" fmla="*/ T20 w 9275"/>
                <a:gd name="T22" fmla="+- 0 1421 1421"/>
                <a:gd name="T23" fmla="*/ 1421 h 4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275" h="4221">
                  <a:moveTo>
                    <a:pt x="9250" y="0"/>
                  </a:moveTo>
                  <a:lnTo>
                    <a:pt x="0" y="4140"/>
                  </a:lnTo>
                  <a:lnTo>
                    <a:pt x="36" y="4220"/>
                  </a:lnTo>
                  <a:lnTo>
                    <a:pt x="9274" y="86"/>
                  </a:lnTo>
                  <a:lnTo>
                    <a:pt x="9274" y="5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0"/>
              <a:ext cx="19200" cy="5081"/>
            </a:xfrm>
            <a:custGeom>
              <a:avLst/>
              <a:gdLst>
                <a:gd name="T0" fmla="*/ 19200 w 19200"/>
                <a:gd name="T1" fmla="*/ 0 h 5081"/>
                <a:gd name="T2" fmla="*/ 0 w 19200"/>
                <a:gd name="T3" fmla="*/ 0 h 5081"/>
                <a:gd name="T4" fmla="*/ 0 w 19200"/>
                <a:gd name="T5" fmla="*/ 806 h 5081"/>
                <a:gd name="T6" fmla="*/ 9601 w 19200"/>
                <a:gd name="T7" fmla="*/ 5081 h 5081"/>
                <a:gd name="T8" fmla="*/ 19200 w 19200"/>
                <a:gd name="T9" fmla="*/ 807 h 5081"/>
                <a:gd name="T10" fmla="*/ 19200 w 19200"/>
                <a:gd name="T11" fmla="*/ 0 h 5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0" h="5081">
                  <a:moveTo>
                    <a:pt x="19200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9601" y="5081"/>
                  </a:lnTo>
                  <a:lnTo>
                    <a:pt x="19200" y="807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5345628" y="5773116"/>
            <a:ext cx="3324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Juni</a:t>
            </a:r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</a:t>
            </a:r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2022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31983" y="432256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/>
              <a:t>Eje 5: Emprendimiento</a:t>
            </a:r>
            <a:endParaRPr lang="es-MX" sz="3600" b="1" dirty="0"/>
          </a:p>
        </p:txBody>
      </p:sp>
      <p:sp>
        <p:nvSpPr>
          <p:cNvPr id="18" name="Rectángulo 17"/>
          <p:cNvSpPr/>
          <p:nvPr/>
        </p:nvSpPr>
        <p:spPr>
          <a:xfrm>
            <a:off x="693208" y="5979572"/>
            <a:ext cx="3283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y planeación</a:t>
            </a:r>
            <a:endParaRPr lang="es-ES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4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7577"/>
            <a:ext cx="9138078" cy="6820423"/>
            <a:chOff x="0" y="0"/>
            <a:chExt cx="19200" cy="10800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0" y="0"/>
              <a:ext cx="14498" cy="10800"/>
            </a:xfrm>
            <a:custGeom>
              <a:avLst/>
              <a:gdLst>
                <a:gd name="T0" fmla="*/ 4903 w 14498"/>
                <a:gd name="T1" fmla="*/ 0 h 10800"/>
                <a:gd name="T2" fmla="*/ 0 w 14498"/>
                <a:gd name="T3" fmla="*/ 5520 h 10800"/>
                <a:gd name="T4" fmla="*/ 0 w 14498"/>
                <a:gd name="T5" fmla="*/ 10800 h 10800"/>
                <a:gd name="T6" fmla="*/ 14498 w 14498"/>
                <a:gd name="T7" fmla="*/ 10800 h 10800"/>
                <a:gd name="T8" fmla="*/ 4903 w 14498"/>
                <a:gd name="T9" fmla="*/ 0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8" h="10800">
                  <a:moveTo>
                    <a:pt x="4903" y="0"/>
                  </a:moveTo>
                  <a:lnTo>
                    <a:pt x="0" y="5520"/>
                  </a:lnTo>
                  <a:lnTo>
                    <a:pt x="0" y="10800"/>
                  </a:lnTo>
                  <a:lnTo>
                    <a:pt x="14498" y="1080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rgbClr val="92D05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278" y="0"/>
              <a:ext cx="15922" cy="10800"/>
            </a:xfrm>
            <a:custGeom>
              <a:avLst/>
              <a:gdLst>
                <a:gd name="T0" fmla="+- 0 19200 3279"/>
                <a:gd name="T1" fmla="*/ T0 w 15922"/>
                <a:gd name="T2" fmla="*/ 0 h 10800"/>
                <a:gd name="T3" fmla="+- 0 3279 3279"/>
                <a:gd name="T4" fmla="*/ T3 w 15922"/>
                <a:gd name="T5" fmla="*/ 0 h 10800"/>
                <a:gd name="T6" fmla="+- 0 12873 3279"/>
                <a:gd name="T7" fmla="*/ T6 w 15922"/>
                <a:gd name="T8" fmla="*/ 10800 h 10800"/>
                <a:gd name="T9" fmla="+- 0 12903 3279"/>
                <a:gd name="T10" fmla="*/ T9 w 15922"/>
                <a:gd name="T11" fmla="*/ 10800 h 10800"/>
                <a:gd name="T12" fmla="+- 0 19200 3279"/>
                <a:gd name="T13" fmla="*/ T12 w 15922"/>
                <a:gd name="T14" fmla="*/ 3712 h 10800"/>
                <a:gd name="T15" fmla="+- 0 19200 3279"/>
                <a:gd name="T16" fmla="*/ T15 w 15922"/>
                <a:gd name="T17" fmla="*/ 0 h 108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5922" h="10800">
                  <a:moveTo>
                    <a:pt x="15921" y="0"/>
                  </a:moveTo>
                  <a:lnTo>
                    <a:pt x="0" y="0"/>
                  </a:lnTo>
                  <a:lnTo>
                    <a:pt x="9594" y="10800"/>
                  </a:lnTo>
                  <a:lnTo>
                    <a:pt x="9624" y="10800"/>
                  </a:lnTo>
                  <a:lnTo>
                    <a:pt x="15921" y="3712"/>
                  </a:lnTo>
                  <a:lnTo>
                    <a:pt x="15921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97"/>
              <a:ext cx="3045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0" y="1796"/>
              <a:ext cx="400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0" y="0"/>
              <a:ext cx="19200" cy="10800"/>
            </a:xfrm>
            <a:custGeom>
              <a:avLst/>
              <a:gdLst>
                <a:gd name="T0" fmla="*/ 4640 w 19200"/>
                <a:gd name="T1" fmla="*/ 0 h 10800"/>
                <a:gd name="T2" fmla="*/ 4524 w 19200"/>
                <a:gd name="T3" fmla="*/ 0 h 10800"/>
                <a:gd name="T4" fmla="*/ 0 w 19200"/>
                <a:gd name="T5" fmla="*/ 5194 h 10800"/>
                <a:gd name="T6" fmla="*/ 0 w 19200"/>
                <a:gd name="T7" fmla="*/ 5328 h 10800"/>
                <a:gd name="T8" fmla="*/ 4640 w 19200"/>
                <a:gd name="T9" fmla="*/ 0 h 10800"/>
                <a:gd name="T10" fmla="*/ 19200 w 19200"/>
                <a:gd name="T11" fmla="*/ 3938 h 10800"/>
                <a:gd name="T12" fmla="*/ 13223 w 19200"/>
                <a:gd name="T13" fmla="*/ 10800 h 10800"/>
                <a:gd name="T14" fmla="*/ 13340 w 19200"/>
                <a:gd name="T15" fmla="*/ 10800 h 10800"/>
                <a:gd name="T16" fmla="*/ 19200 w 19200"/>
                <a:gd name="T17" fmla="*/ 4072 h 10800"/>
                <a:gd name="T18" fmla="*/ 19200 w 19200"/>
                <a:gd name="T19" fmla="*/ 3938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00" h="10800">
                  <a:moveTo>
                    <a:pt x="4640" y="0"/>
                  </a:moveTo>
                  <a:lnTo>
                    <a:pt x="4524" y="0"/>
                  </a:lnTo>
                  <a:lnTo>
                    <a:pt x="0" y="5194"/>
                  </a:lnTo>
                  <a:lnTo>
                    <a:pt x="0" y="5328"/>
                  </a:lnTo>
                  <a:lnTo>
                    <a:pt x="4640" y="0"/>
                  </a:lnTo>
                  <a:close/>
                  <a:moveTo>
                    <a:pt x="19200" y="3938"/>
                  </a:moveTo>
                  <a:lnTo>
                    <a:pt x="13223" y="10800"/>
                  </a:lnTo>
                  <a:lnTo>
                    <a:pt x="13340" y="10800"/>
                  </a:lnTo>
                  <a:lnTo>
                    <a:pt x="19200" y="4072"/>
                  </a:lnTo>
                  <a:lnTo>
                    <a:pt x="19200" y="3938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</a:t>
            </a:r>
            <a:r>
              <a:rPr lang="es-ES" sz="2400" dirty="0" smtClean="0">
                <a:solidFill>
                  <a:schemeClr val="bg1"/>
                </a:solidFill>
              </a:rPr>
              <a:t>Técnico </a:t>
            </a:r>
            <a:r>
              <a:rPr lang="es-ES" sz="2400" dirty="0">
                <a:solidFill>
                  <a:schemeClr val="bg1"/>
                </a:solidFill>
              </a:rPr>
              <a:t>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37190" y="2367378"/>
            <a:ext cx="7165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1. </a:t>
            </a:r>
            <a:r>
              <a:rPr lang="en-US" sz="3200" b="1" dirty="0" err="1" smtClean="0"/>
              <a:t>Fortalecer</a:t>
            </a:r>
            <a:r>
              <a:rPr lang="en-US" sz="3200" b="1" dirty="0" smtClean="0"/>
              <a:t> </a:t>
            </a:r>
            <a:r>
              <a:rPr lang="en-US" sz="3200" b="1" dirty="0"/>
              <a:t>el </a:t>
            </a:r>
            <a:r>
              <a:rPr lang="en-US" sz="3200" b="1" dirty="0" err="1" smtClean="0"/>
              <a:t>Programa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dirty="0" err="1" smtClean="0"/>
              <a:t>Emprendedores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Universitarios</a:t>
            </a:r>
            <a:r>
              <a:rPr lang="en-US" sz="3200" b="1" dirty="0" smtClean="0"/>
              <a:t> </a:t>
            </a:r>
            <a:r>
              <a:rPr lang="en-US" sz="3200" b="1" dirty="0" err="1"/>
              <a:t>mediante</a:t>
            </a:r>
            <a:r>
              <a:rPr lang="en-US" sz="3200" b="1" dirty="0"/>
              <a:t> </a:t>
            </a:r>
            <a:r>
              <a:rPr lang="en-US" sz="3200" b="1" dirty="0" err="1" smtClean="0"/>
              <a:t>diversas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actividades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</a:t>
            </a:r>
            <a:r>
              <a:rPr lang="en-US" sz="3200" b="1" dirty="0" smtClean="0"/>
              <a:t> las </a:t>
            </a:r>
            <a:r>
              <a:rPr lang="en-US" sz="3200" b="1" dirty="0" err="1"/>
              <a:t>modalidades</a:t>
            </a:r>
            <a:r>
              <a:rPr lang="en-US" sz="3200" b="1" dirty="0"/>
              <a:t> </a:t>
            </a:r>
            <a:r>
              <a:rPr lang="en-US" sz="3200" b="1" dirty="0" err="1"/>
              <a:t>presencial</a:t>
            </a:r>
            <a:r>
              <a:rPr lang="en-US" sz="3200" b="1" dirty="0"/>
              <a:t> y/o </a:t>
            </a:r>
            <a:r>
              <a:rPr lang="en-US" sz="3200" b="1" dirty="0" smtClean="0"/>
              <a:t>virtual.</a:t>
            </a:r>
          </a:p>
          <a:p>
            <a:pPr algn="just"/>
            <a:endParaRPr lang="es-MX" sz="3200" b="1" dirty="0"/>
          </a:p>
          <a:p>
            <a:pPr algn="just"/>
            <a:r>
              <a:rPr lang="es-ES" sz="3200" b="1" dirty="0" smtClean="0"/>
              <a:t>2. </a:t>
            </a:r>
            <a:r>
              <a:rPr lang="es-ES" sz="3200" b="1" dirty="0"/>
              <a:t>I</a:t>
            </a:r>
            <a:r>
              <a:rPr lang="es-ES" sz="3200" b="1" dirty="0" smtClean="0"/>
              <a:t>mpulsar </a:t>
            </a:r>
            <a:r>
              <a:rPr lang="es-ES" sz="3200" b="1" dirty="0"/>
              <a:t>los </a:t>
            </a:r>
            <a:r>
              <a:rPr lang="es-ES" sz="3200" b="1" dirty="0" smtClean="0"/>
              <a:t>emprendimientos de la comunidad universitaria.</a:t>
            </a:r>
            <a:endParaRPr lang="en-US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4066" y="153421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2049429" y="230994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</a:t>
            </a:r>
            <a:r>
              <a:rPr lang="es-ES" sz="2400" dirty="0" smtClean="0">
                <a:solidFill>
                  <a:schemeClr val="bg1"/>
                </a:solidFill>
              </a:rPr>
              <a:t>Técnico </a:t>
            </a:r>
            <a:r>
              <a:rPr lang="es-ES" sz="2400" dirty="0">
                <a:solidFill>
                  <a:schemeClr val="bg1"/>
                </a:solidFill>
              </a:rPr>
              <a:t>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9" name="Recortar y redondear rectángulo de esquina sencilla 8"/>
          <p:cNvSpPr/>
          <p:nvPr/>
        </p:nvSpPr>
        <p:spPr>
          <a:xfrm>
            <a:off x="664436" y="1062181"/>
            <a:ext cx="2304256" cy="5301673"/>
          </a:xfrm>
          <a:prstGeom prst="snipRoundRect">
            <a:avLst/>
          </a:prstGeom>
          <a:solidFill>
            <a:srgbClr val="7093C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 dirty="0"/>
          </a:p>
        </p:txBody>
      </p:sp>
      <p:sp>
        <p:nvSpPr>
          <p:cNvPr id="10" name="Rectángulo 9"/>
          <p:cNvSpPr/>
          <p:nvPr/>
        </p:nvSpPr>
        <p:spPr>
          <a:xfrm>
            <a:off x="3112654" y="1422395"/>
            <a:ext cx="46989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ea typeface="Eurostile" charset="0"/>
                <a:cs typeface="Eurostile" charset="0"/>
              </a:rPr>
              <a:t>Estudiantes en el programa de emprendedores.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200" b="1" dirty="0">
                <a:solidFill>
                  <a:schemeClr val="tx2">
                    <a:lumMod val="50000"/>
                  </a:schemeClr>
                </a:solidFill>
                <a:ea typeface="Eurostile" charset="0"/>
                <a:cs typeface="Eurostile" charset="0"/>
              </a:rPr>
              <a:t>Proyectos de estudiantes en incubadora.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200" b="1" dirty="0">
                <a:solidFill>
                  <a:schemeClr val="tx2">
                    <a:lumMod val="50000"/>
                  </a:schemeClr>
                </a:solidFill>
                <a:ea typeface="Eurostile" charset="0"/>
                <a:cs typeface="Eurostile" charset="0"/>
              </a:rPr>
              <a:t>Proyectos de emprendimiento social vinculados.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200" b="1" dirty="0">
                <a:solidFill>
                  <a:schemeClr val="tx2">
                    <a:lumMod val="50000"/>
                  </a:schemeClr>
                </a:solidFill>
                <a:ea typeface="Eurostile" charset="0"/>
                <a:cs typeface="Eurostile" charset="0"/>
              </a:rPr>
              <a:t>Proyectos en operación a partir del proceso de incubación.</a:t>
            </a:r>
          </a:p>
        </p:txBody>
      </p:sp>
      <p:sp>
        <p:nvSpPr>
          <p:cNvPr id="3" name="Rectángulo 2"/>
          <p:cNvSpPr/>
          <p:nvPr/>
        </p:nvSpPr>
        <p:spPr>
          <a:xfrm rot="16200000">
            <a:off x="-688257" y="3251352"/>
            <a:ext cx="500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/>
              <a:t>Emprendimiento</a:t>
            </a:r>
          </a:p>
        </p:txBody>
      </p:sp>
    </p:spTree>
    <p:extLst>
      <p:ext uri="{BB962C8B-B14F-4D97-AF65-F5344CB8AC3E}">
        <p14:creationId xmlns:p14="http://schemas.microsoft.com/office/powerpoint/2010/main" val="2768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1" y="825623"/>
            <a:ext cx="7290232" cy="4885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A</a:t>
            </a:r>
            <a:r>
              <a:rPr lang="es-ES" sz="4000" b="1" dirty="0" smtClean="0"/>
              <a:t>nálisis de </a:t>
            </a:r>
            <a:r>
              <a:rPr lang="es-ES" sz="4000" b="1" dirty="0"/>
              <a:t>logros </a:t>
            </a:r>
            <a:r>
              <a:rPr lang="es-ES" sz="4000" b="1" dirty="0" smtClean="0"/>
              <a:t>2021-2022</a:t>
            </a:r>
            <a:endParaRPr lang="en-US" sz="40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639976"/>
              </p:ext>
            </p:extLst>
          </p:nvPr>
        </p:nvGraphicFramePr>
        <p:xfrm>
          <a:off x="628650" y="1438677"/>
          <a:ext cx="7949741" cy="4980976"/>
        </p:xfrm>
        <a:graphic>
          <a:graphicData uri="http://schemas.openxmlformats.org/drawingml/2006/table">
            <a:tbl>
              <a:tblPr/>
              <a:tblGrid>
                <a:gridCol w="1933781">
                  <a:extLst>
                    <a:ext uri="{9D8B030D-6E8A-4147-A177-3AD203B41FA5}">
                      <a16:colId xmlns:a16="http://schemas.microsoft.com/office/drawing/2014/main" val="3809171903"/>
                    </a:ext>
                  </a:extLst>
                </a:gridCol>
                <a:gridCol w="1933781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2294645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1787534">
                  <a:extLst>
                    <a:ext uri="{9D8B030D-6E8A-4147-A177-3AD203B41FA5}">
                      <a16:colId xmlns:a16="http://schemas.microsoft.com/office/drawing/2014/main" val="2221611090"/>
                    </a:ext>
                  </a:extLst>
                </a:gridCol>
              </a:tblGrid>
              <a:tr h="859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effectLst/>
                          <a:latin typeface="Graphik Regular"/>
                          <a:ea typeface="+mn-ea"/>
                          <a:cs typeface="+mn-cs"/>
                        </a:rPr>
                        <a:t>Nombre del indicador</a:t>
                      </a:r>
                      <a:endParaRPr lang="es-ES" sz="1100" b="1" kern="1200" dirty="0">
                        <a:solidFill>
                          <a:schemeClr val="tx1"/>
                        </a:solidFill>
                        <a:effectLst/>
                        <a:latin typeface="Graphik Regular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Graphik Regular"/>
                        </a:rPr>
                        <a:t>Valor del indicador al inicio del ciclo escolar </a:t>
                      </a:r>
                      <a:r>
                        <a:rPr lang="es-ES" sz="1100" b="1" dirty="0" smtClean="0">
                          <a:effectLst/>
                          <a:latin typeface="Graphik Regular"/>
                        </a:rPr>
                        <a:t>2020-2021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Graphik Regular"/>
                        </a:rPr>
                        <a:t>% Cumplimiento de Acciones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Graphik Regular"/>
                        </a:rPr>
                        <a:t>2021-2022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solidFill>
                            <a:srgbClr val="000000"/>
                          </a:solidFill>
                          <a:effectLst/>
                          <a:latin typeface="Graphik Regular"/>
                        </a:rPr>
                        <a:t>Avance de la meta por indicador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919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</a:rPr>
                        <a:t>Estudiantes en el programa de emprendedores.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19.48%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para la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última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semana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2022.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00325"/>
                  </a:ext>
                </a:extLst>
              </a:tr>
              <a:tr h="87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</a:rPr>
                        <a:t>Proyectos de estudiantes en incubadora.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301910"/>
                  </a:ext>
                </a:extLst>
              </a:tr>
              <a:tr h="115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</a:rPr>
                        <a:t>Proyectos de emprendimiento social vinculados.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</a:rPr>
                        <a:t>Paulatinamente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se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</a:rPr>
                        <a:t>estan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</a:rPr>
                        <a:t>reactivando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</a:rPr>
                        <a:t>dentro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</a:rPr>
                        <a:t>ecosistema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</a:rPr>
                        <a:t>emprendedor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47938"/>
                  </a:ext>
                </a:extLst>
              </a:tr>
              <a:tr h="11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anose="020F0502020204030204" pitchFamily="34" charset="0"/>
                        </a:rPr>
                        <a:t>Proyectos en operación a partir del proceso de incubación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Calibri" panose="020F0502020204030204" pitchFamily="34" charset="0"/>
                        </a:rPr>
                        <a:t>En proceso de seguimiento.</a:t>
                      </a:r>
                      <a:endParaRPr lang="es-MX" sz="1200" baseline="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6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0" y="396223"/>
            <a:ext cx="2751593" cy="197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 smtClean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5560" t="32416" r="24721" b="18890"/>
          <a:stretch/>
        </p:blipFill>
        <p:spPr>
          <a:xfrm>
            <a:off x="2668466" y="369147"/>
            <a:ext cx="3575315" cy="196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241" t="22500" b="8199"/>
          <a:stretch/>
        </p:blipFill>
        <p:spPr>
          <a:xfrm>
            <a:off x="932872" y="2364909"/>
            <a:ext cx="7546109" cy="42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0" y="396223"/>
            <a:ext cx="2751593" cy="197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 smtClean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9" y="2270457"/>
            <a:ext cx="8386250" cy="43322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29809" y="1901125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231F20"/>
                </a:solidFill>
                <a:latin typeface="Roboto"/>
              </a:rPr>
              <a:t>La importancia del emprendimiento</a:t>
            </a:r>
            <a:endParaRPr lang="es-ES" b="1" i="0" dirty="0">
              <a:solidFill>
                <a:srgbClr val="231F2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152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36" y="368709"/>
            <a:ext cx="5449072" cy="443345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0977" t="30187" r="10981" b="18000"/>
          <a:stretch/>
        </p:blipFill>
        <p:spPr>
          <a:xfrm>
            <a:off x="4016771" y="3241963"/>
            <a:ext cx="4714190" cy="3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8" y="160256"/>
            <a:ext cx="8835544" cy="66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2858</TotalTime>
  <Words>275</Words>
  <Application>Microsoft Office PowerPoint</Application>
  <PresentationFormat>Presentación en pantalla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Eurostile</vt:lpstr>
      <vt:lpstr>Graphik Regular</vt:lpstr>
      <vt:lpstr>Roboto</vt:lpstr>
      <vt:lpstr>Tema de Office</vt:lpstr>
      <vt:lpstr>Presentación de PowerPoint</vt:lpstr>
      <vt:lpstr>Presentación de PowerPoint</vt:lpstr>
      <vt:lpstr>Presentación de PowerPoint</vt:lpstr>
      <vt:lpstr>Análisis de logros 2021-2022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YAZMIN LISSETTE ORTIZ GOMEZ</cp:lastModifiedBy>
  <cp:revision>68</cp:revision>
  <cp:lastPrinted>2021-11-23T22:33:18Z</cp:lastPrinted>
  <dcterms:created xsi:type="dcterms:W3CDTF">2021-04-28T01:32:14Z</dcterms:created>
  <dcterms:modified xsi:type="dcterms:W3CDTF">2022-06-21T22:02:55Z</dcterms:modified>
</cp:coreProperties>
</file>