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2" r:id="rId3"/>
    <p:sldId id="264" r:id="rId4"/>
    <p:sldId id="265" r:id="rId5"/>
    <p:sldId id="266" r:id="rId6"/>
    <p:sldId id="267" r:id="rId7"/>
    <p:sldId id="268" r:id="rId8"/>
  </p:sldIdLst>
  <p:sldSz cx="9144000" cy="6858000" type="letter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1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32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21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720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956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173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3797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8476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65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939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78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15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354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77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475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955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651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2A16D-6ABB-47CE-A84A-9EEFBB044E53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A805AD-745A-4F35-A40F-478969E6E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79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COMITÉ INTERNO DE PROTECCIÓN CIVIL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ORGANIGRAMA Y FUNCIONES.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10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13657" y="111970"/>
            <a:ext cx="7136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96290" algn="ctr">
              <a:lnSpc>
                <a:spcPct val="150000"/>
              </a:lnSpc>
              <a:spcAft>
                <a:spcPts val="0"/>
              </a:spcAft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INTEGRACIÓN DEL COMITÉ INTERNO DE</a:t>
            </a:r>
          </a:p>
          <a:p>
            <a:pPr marR="796290" algn="ctr">
              <a:lnSpc>
                <a:spcPct val="150000"/>
              </a:lnSpc>
              <a:spcAft>
                <a:spcPts val="0"/>
              </a:spcAft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PROTECCIÓN CIVIL</a:t>
            </a:r>
            <a:endParaRPr lang="es-MX" sz="2400" dirty="0" smtClean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44" name="Grupo 43"/>
          <p:cNvGrpSpPr/>
          <p:nvPr/>
        </p:nvGrpSpPr>
        <p:grpSpPr>
          <a:xfrm>
            <a:off x="156753" y="1531723"/>
            <a:ext cx="8809432" cy="4697550"/>
            <a:chOff x="156753" y="1531723"/>
            <a:chExt cx="8809432" cy="4697550"/>
          </a:xfrm>
        </p:grpSpPr>
        <p:sp>
          <p:nvSpPr>
            <p:cNvPr id="4" name="Proceso 3"/>
            <p:cNvSpPr/>
            <p:nvPr/>
          </p:nvSpPr>
          <p:spPr>
            <a:xfrm>
              <a:off x="2910257" y="1531723"/>
              <a:ext cx="2788356" cy="90706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2910257" y="1540331"/>
              <a:ext cx="27883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COORDINADOR GENERAL CIPC</a:t>
              </a:r>
            </a:p>
            <a:p>
              <a:pPr algn="ctr"/>
              <a:r>
                <a:rPr lang="es-ES" sz="1200" dirty="0" smtClean="0"/>
                <a:t>DR. MARCO ANTONIO OCADIZ CRUZ</a:t>
              </a:r>
              <a:endParaRPr lang="es-MX" sz="1200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156753" y="4677320"/>
              <a:ext cx="2103121" cy="1423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2381209" y="4677320"/>
              <a:ext cx="2103121" cy="14230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4605665" y="4677319"/>
              <a:ext cx="2103121" cy="14230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194449" y="4711494"/>
              <a:ext cx="2103121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JEFE DE BRIGADA</a:t>
              </a:r>
            </a:p>
            <a:p>
              <a:pPr algn="ctr"/>
              <a:r>
                <a:rPr lang="es-ES" sz="1400" dirty="0" smtClean="0"/>
                <a:t>COMUNICACIÓN</a:t>
              </a:r>
              <a:endParaRPr lang="es-ES" sz="1400" dirty="0" smtClean="0"/>
            </a:p>
            <a:p>
              <a:pPr algn="ctr"/>
              <a:r>
                <a:rPr lang="es-ES" sz="1600" dirty="0" smtClean="0"/>
                <a:t>*</a:t>
              </a:r>
              <a:r>
                <a:rPr lang="es-ES" sz="1100" dirty="0" smtClean="0"/>
                <a:t>MTRO. RUBISEL TÉLLEZ REYES</a:t>
              </a:r>
            </a:p>
            <a:p>
              <a:pPr algn="ctr"/>
              <a:endParaRPr lang="es-MX" dirty="0"/>
            </a:p>
          </p:txBody>
        </p:sp>
        <p:sp>
          <p:nvSpPr>
            <p:cNvPr id="10" name="Proceso 9"/>
            <p:cNvSpPr/>
            <p:nvPr/>
          </p:nvSpPr>
          <p:spPr>
            <a:xfrm>
              <a:off x="992405" y="2910284"/>
              <a:ext cx="2836614" cy="73812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1043407" y="2914236"/>
              <a:ext cx="281286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/>
                <a:t>SUPLENTE COORDINADOR </a:t>
              </a:r>
              <a:r>
                <a:rPr lang="es-ES" sz="1600" dirty="0" smtClean="0"/>
                <a:t>CIPC</a:t>
              </a:r>
              <a:endParaRPr lang="es-ES" sz="1600" dirty="0" smtClean="0"/>
            </a:p>
            <a:p>
              <a:pPr algn="ctr"/>
              <a:r>
                <a:rPr lang="es-ES" sz="1200" dirty="0" smtClean="0"/>
                <a:t>LIC. JORGE ALDANA CAMARGO</a:t>
              </a:r>
              <a:endParaRPr lang="es-MX" sz="1200" dirty="0"/>
            </a:p>
          </p:txBody>
        </p:sp>
        <p:cxnSp>
          <p:nvCxnSpPr>
            <p:cNvPr id="13" name="Conector recto 12"/>
            <p:cNvCxnSpPr/>
            <p:nvPr/>
          </p:nvCxnSpPr>
          <p:spPr>
            <a:xfrm>
              <a:off x="4474318" y="2438789"/>
              <a:ext cx="10012" cy="191141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3856274" y="3273403"/>
              <a:ext cx="549678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1194083" y="4415205"/>
              <a:ext cx="14231" cy="28824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>
              <a:off x="6102533" y="4402149"/>
              <a:ext cx="8708" cy="28824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1194083" y="4402503"/>
              <a:ext cx="6729249" cy="836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uadroTexto 23"/>
            <p:cNvSpPr txBox="1"/>
            <p:nvPr/>
          </p:nvSpPr>
          <p:spPr>
            <a:xfrm>
              <a:off x="2359214" y="4711494"/>
              <a:ext cx="2115104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/>
                <a:t>JEFE DE BRIGADA</a:t>
              </a:r>
            </a:p>
            <a:p>
              <a:pPr algn="ctr"/>
              <a:r>
                <a:rPr lang="es-ES" sz="1400" dirty="0" smtClean="0"/>
                <a:t>DE </a:t>
              </a:r>
              <a:r>
                <a:rPr lang="es-ES" sz="1400" dirty="0" smtClean="0"/>
                <a:t>EVACUACIÓN</a:t>
              </a:r>
            </a:p>
            <a:p>
              <a:pPr algn="ctr"/>
              <a:endParaRPr lang="es-ES" sz="1200" dirty="0"/>
            </a:p>
            <a:p>
              <a:pPr algn="ctr"/>
              <a:r>
                <a:rPr lang="es-ES" sz="1100" dirty="0" smtClean="0"/>
                <a:t>*MTRO. ALDRIN TREJO MONTUFAR</a:t>
              </a:r>
              <a:endParaRPr lang="es-ES" sz="1100" dirty="0"/>
            </a:p>
            <a:p>
              <a:endParaRPr lang="es-MX" sz="1100" dirty="0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4556463" y="4690390"/>
              <a:ext cx="2234468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/>
                <a:t>JEFE DE BRIGADA</a:t>
              </a:r>
            </a:p>
            <a:p>
              <a:pPr algn="ctr"/>
              <a:r>
                <a:rPr lang="es-ES" sz="1400" dirty="0" smtClean="0"/>
                <a:t>DE PREVENCIÓN Y COMBATE DE INCENDIOS</a:t>
              </a:r>
            </a:p>
            <a:p>
              <a:pPr algn="ctr"/>
              <a:r>
                <a:rPr lang="es-ES" sz="1400" dirty="0" smtClean="0"/>
                <a:t>*</a:t>
              </a:r>
              <a:r>
                <a:rPr lang="es-ES" sz="1100" dirty="0" smtClean="0"/>
                <a:t>MTRO. OLIVER GARCÍA RAMÍREZ</a:t>
              </a:r>
            </a:p>
            <a:p>
              <a:pPr algn="ctr"/>
              <a:r>
                <a:rPr lang="es-ES" sz="1100" dirty="0" smtClean="0"/>
                <a:t>*MTRO.GILGARDO GARCÍA ACOSTA</a:t>
              </a:r>
              <a:endParaRPr lang="es-ES" sz="1100" dirty="0"/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6863064" y="4699524"/>
              <a:ext cx="2103121" cy="14008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33" name="Conector recto 32"/>
            <p:cNvCxnSpPr/>
            <p:nvPr/>
          </p:nvCxnSpPr>
          <p:spPr>
            <a:xfrm>
              <a:off x="7914624" y="4426835"/>
              <a:ext cx="8708" cy="28824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/>
            <p:cNvCxnSpPr/>
            <p:nvPr/>
          </p:nvCxnSpPr>
          <p:spPr>
            <a:xfrm>
              <a:off x="3607849" y="4457896"/>
              <a:ext cx="8708" cy="28824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uadroTexto 40"/>
            <p:cNvSpPr txBox="1"/>
            <p:nvPr/>
          </p:nvSpPr>
          <p:spPr>
            <a:xfrm>
              <a:off x="6830120" y="4690390"/>
              <a:ext cx="2136065" cy="153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JEFE DE BRIGADA DE PRIMEROS AUXILIOS</a:t>
              </a:r>
            </a:p>
            <a:p>
              <a:pPr algn="ctr"/>
              <a:r>
                <a:rPr lang="es-ES" sz="1100" dirty="0" smtClean="0"/>
                <a:t>*MTRO. LUIS SALAZAR CERVANTES.</a:t>
              </a:r>
            </a:p>
            <a:p>
              <a:pPr algn="ctr"/>
              <a:r>
                <a:rPr lang="es-ES" sz="1100" dirty="0" smtClean="0"/>
                <a:t>*DRA. ESTHER BOTHO CLEMENTE.</a:t>
              </a:r>
            </a:p>
            <a:p>
              <a:pPr algn="ctr"/>
              <a:r>
                <a:rPr lang="es-ES" sz="1100" dirty="0" smtClean="0"/>
                <a:t>*DRA. GLORIA MARTÍNEZ M.</a:t>
              </a:r>
            </a:p>
            <a:p>
              <a:pPr algn="ctr"/>
              <a:endParaRPr lang="es-MX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055416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101" y="52252"/>
            <a:ext cx="6347713" cy="1320800"/>
          </a:xfrm>
        </p:spPr>
        <p:txBody>
          <a:bodyPr/>
          <a:lstStyle/>
          <a:p>
            <a:pPr algn="ctr"/>
            <a:r>
              <a:rPr lang="es-ES" dirty="0" smtClean="0"/>
              <a:t>Diagrama de acciones a realizar por cargo</a:t>
            </a:r>
            <a:endParaRPr lang="es-MX" dirty="0"/>
          </a:p>
        </p:txBody>
      </p:sp>
      <p:sp>
        <p:nvSpPr>
          <p:cNvPr id="7" name="Rectángulo redondeado 6"/>
          <p:cNvSpPr/>
          <p:nvPr/>
        </p:nvSpPr>
        <p:spPr>
          <a:xfrm>
            <a:off x="502916" y="1486264"/>
            <a:ext cx="2886891" cy="10087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redondeado 8"/>
          <p:cNvSpPr/>
          <p:nvPr/>
        </p:nvSpPr>
        <p:spPr>
          <a:xfrm>
            <a:off x="502916" y="3606801"/>
            <a:ext cx="2886891" cy="10087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JEFE DE BRIGADA</a:t>
            </a:r>
            <a:endParaRPr lang="es-MX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502917" y="5727337"/>
            <a:ext cx="2886891" cy="10087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redondeado 10"/>
          <p:cNvSpPr/>
          <p:nvPr/>
        </p:nvSpPr>
        <p:spPr>
          <a:xfrm>
            <a:off x="4600298" y="1486264"/>
            <a:ext cx="2886891" cy="10087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redondeado 11"/>
          <p:cNvSpPr/>
          <p:nvPr/>
        </p:nvSpPr>
        <p:spPr>
          <a:xfrm>
            <a:off x="4600297" y="3637285"/>
            <a:ext cx="2886891" cy="10087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redondeado 12"/>
          <p:cNvSpPr/>
          <p:nvPr/>
        </p:nvSpPr>
        <p:spPr>
          <a:xfrm>
            <a:off x="4600299" y="5701936"/>
            <a:ext cx="2886891" cy="10087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Flecha derecha 13"/>
          <p:cNvSpPr/>
          <p:nvPr/>
        </p:nvSpPr>
        <p:spPr>
          <a:xfrm>
            <a:off x="3631474" y="1486264"/>
            <a:ext cx="840374" cy="100874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Flecha derecha 18"/>
          <p:cNvSpPr/>
          <p:nvPr/>
        </p:nvSpPr>
        <p:spPr>
          <a:xfrm>
            <a:off x="3675024" y="5709873"/>
            <a:ext cx="840374" cy="103376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Flecha derecha 19"/>
          <p:cNvSpPr/>
          <p:nvPr/>
        </p:nvSpPr>
        <p:spPr>
          <a:xfrm>
            <a:off x="3631474" y="3606801"/>
            <a:ext cx="840374" cy="100874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/>
          <p:cNvSpPr/>
          <p:nvPr/>
        </p:nvSpPr>
        <p:spPr>
          <a:xfrm>
            <a:off x="471338" y="1452026"/>
            <a:ext cx="29184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latin typeface="Calibri" panose="020F0502020204030204" pitchFamily="34" charset="0"/>
              </a:rPr>
              <a:t>COORDINADOR Y /O</a:t>
            </a:r>
          </a:p>
          <a:p>
            <a:pPr algn="ctr"/>
            <a:r>
              <a:rPr lang="es-MX" sz="1600" b="1" dirty="0">
                <a:latin typeface="Calibri" panose="020F0502020204030204" pitchFamily="34" charset="0"/>
              </a:rPr>
              <a:t>SUPLENTE DEL COMITÉ </a:t>
            </a:r>
          </a:p>
          <a:p>
            <a:pPr algn="ctr"/>
            <a:r>
              <a:rPr lang="es-MX" sz="1600" b="1" dirty="0">
                <a:latin typeface="Calibri" panose="020F0502020204030204" pitchFamily="34" charset="0"/>
              </a:rPr>
              <a:t>INTERNO DE PROTECCION</a:t>
            </a:r>
          </a:p>
          <a:p>
            <a:pPr algn="ctr"/>
            <a:r>
              <a:rPr lang="es-MX" sz="1600" b="1" dirty="0">
                <a:latin typeface="Calibri" panose="020F0502020204030204" pitchFamily="34" charset="0"/>
              </a:rPr>
              <a:t>CIVIL (CIPC)</a:t>
            </a:r>
            <a:endParaRPr lang="es-MX" sz="16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4646016" y="1450319"/>
            <a:ext cx="2795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Calibri" panose="020F0502020204030204" pitchFamily="34" charset="0"/>
              </a:rPr>
              <a:t>COORDINA EL PROGRAMA</a:t>
            </a:r>
          </a:p>
          <a:p>
            <a:pPr algn="ctr"/>
            <a:r>
              <a:rPr lang="es-MX" sz="1600" b="1" dirty="0">
                <a:latin typeface="Calibri" panose="020F0502020204030204" pitchFamily="34" charset="0"/>
              </a:rPr>
              <a:t>INTERNO DE PROTECCION </a:t>
            </a:r>
            <a:r>
              <a:rPr lang="es-MX" sz="1600" b="1" dirty="0" smtClean="0">
                <a:latin typeface="Calibri" panose="020F0502020204030204" pitchFamily="34" charset="0"/>
              </a:rPr>
              <a:t>CIVIL </a:t>
            </a:r>
            <a:r>
              <a:rPr lang="es-ES" sz="1600" b="1" dirty="0" smtClean="0">
                <a:latin typeface="Calibri" panose="020F0502020204030204" pitchFamily="34" charset="0"/>
              </a:rPr>
              <a:t>Y </a:t>
            </a:r>
            <a:r>
              <a:rPr lang="es-ES" sz="1600" b="1" dirty="0">
                <a:latin typeface="Calibri" panose="020F0502020204030204" pitchFamily="34" charset="0"/>
              </a:rPr>
              <a:t>LA RESPUESTA EN CASO </a:t>
            </a:r>
            <a:r>
              <a:rPr lang="es-ES" sz="1600" b="1" dirty="0" smtClean="0">
                <a:latin typeface="Calibri" panose="020F0502020204030204" pitchFamily="34" charset="0"/>
              </a:rPr>
              <a:t>DE EMERGENCIA</a:t>
            </a:r>
            <a:endParaRPr lang="es-MX" sz="1600" b="1" dirty="0">
              <a:latin typeface="Calibri" panose="020F050202020403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14101" y="6035039"/>
            <a:ext cx="2420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Calibri" panose="020F0502020204030204" pitchFamily="34" charset="0"/>
              </a:rPr>
              <a:t>BRIGADISTAS</a:t>
            </a:r>
            <a:endParaRPr lang="es-MX" sz="1600" b="1" dirty="0">
              <a:latin typeface="Calibri" panose="020F050202020403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4700451" y="3697171"/>
            <a:ext cx="2773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Calibri" panose="020F0502020204030204" pitchFamily="34" charset="0"/>
              </a:rPr>
              <a:t>COORDINA LOS ELEMENTOS DE LA BRIGADA QUE ENCABEZA</a:t>
            </a:r>
            <a:endParaRPr lang="es-MX" sz="1600" b="1" dirty="0">
              <a:latin typeface="Calibri" panose="020F050202020403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713514" y="5688148"/>
            <a:ext cx="2575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Calibri" panose="020F0502020204030204" pitchFamily="34" charset="0"/>
              </a:rPr>
              <a:t>EJECUTAN </a:t>
            </a:r>
            <a:r>
              <a:rPr lang="es-MX" sz="1600" b="1" dirty="0" smtClean="0">
                <a:latin typeface="Calibri" panose="020F0502020204030204" pitchFamily="34" charset="0"/>
              </a:rPr>
              <a:t>ACCIONES </a:t>
            </a:r>
            <a:endParaRPr lang="es-MX" sz="1600" b="1" dirty="0">
              <a:latin typeface="Calibri" panose="020F0502020204030204" pitchFamily="34" charset="0"/>
            </a:endParaRPr>
          </a:p>
          <a:p>
            <a:pPr algn="ctr"/>
            <a:r>
              <a:rPr lang="es-MX" sz="1600" b="1" dirty="0">
                <a:latin typeface="Calibri" panose="020F0502020204030204" pitchFamily="34" charset="0"/>
              </a:rPr>
              <a:t>TENDIENTES A LA PREVENCION</a:t>
            </a:r>
          </a:p>
          <a:p>
            <a:pPr algn="ctr"/>
            <a:r>
              <a:rPr lang="es-MX" sz="1600" b="1" dirty="0">
                <a:latin typeface="Calibri" panose="020F0502020204030204" pitchFamily="34" charset="0"/>
              </a:rPr>
              <a:t>Y AL AUXILIO </a:t>
            </a:r>
          </a:p>
        </p:txBody>
      </p:sp>
      <p:sp>
        <p:nvSpPr>
          <p:cNvPr id="28" name="Flecha abajo 27"/>
          <p:cNvSpPr/>
          <p:nvPr/>
        </p:nvSpPr>
        <p:spPr>
          <a:xfrm>
            <a:off x="1515290" y="2628166"/>
            <a:ext cx="927463" cy="84547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bajo 28"/>
          <p:cNvSpPr/>
          <p:nvPr/>
        </p:nvSpPr>
        <p:spPr>
          <a:xfrm>
            <a:off x="1524758" y="4741076"/>
            <a:ext cx="878805" cy="84547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62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Funciones del Comité Interno de Protección Civil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158" y="1606730"/>
            <a:ext cx="6927670" cy="52120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ES" b="1" dirty="0"/>
          </a:p>
          <a:p>
            <a:endParaRPr lang="es-MX" b="1" dirty="0"/>
          </a:p>
          <a:p>
            <a:pPr algn="just"/>
            <a:r>
              <a:rPr lang="es-ES" sz="3800" dirty="0" smtClean="0"/>
              <a:t>Asignar </a:t>
            </a:r>
            <a:r>
              <a:rPr lang="es-ES" sz="3800" dirty="0"/>
              <a:t>a los brigadistas tareas específicas y buscar su capacitación</a:t>
            </a:r>
            <a:r>
              <a:rPr lang="es-ES" sz="3800" dirty="0" smtClean="0"/>
              <a:t>.</a:t>
            </a:r>
          </a:p>
          <a:p>
            <a:pPr algn="just"/>
            <a:endParaRPr lang="es-ES" sz="3800" dirty="0" smtClean="0"/>
          </a:p>
          <a:p>
            <a:pPr algn="just"/>
            <a:r>
              <a:rPr lang="es-ES" sz="3800" dirty="0" smtClean="0"/>
              <a:t>Consignar </a:t>
            </a:r>
            <a:r>
              <a:rPr lang="es-ES" sz="3800" dirty="0"/>
              <a:t>las tareas a observarse, por la comunidad que ocupa el inmueble, </a:t>
            </a:r>
            <a:r>
              <a:rPr lang="es-ES" sz="3800" dirty="0" smtClean="0"/>
              <a:t>antes, durante </a:t>
            </a:r>
            <a:r>
              <a:rPr lang="es-ES" sz="3800" dirty="0"/>
              <a:t>y después del siniestro</a:t>
            </a:r>
            <a:r>
              <a:rPr lang="es-ES" sz="3800" dirty="0" smtClean="0"/>
              <a:t>.</a:t>
            </a:r>
          </a:p>
          <a:p>
            <a:pPr algn="just"/>
            <a:endParaRPr lang="es-ES" sz="3800" dirty="0"/>
          </a:p>
          <a:p>
            <a:pPr algn="just"/>
            <a:r>
              <a:rPr lang="es-ES" sz="3800" dirty="0" smtClean="0"/>
              <a:t>De </a:t>
            </a:r>
            <a:r>
              <a:rPr lang="es-ES" sz="3800" dirty="0"/>
              <a:t>acuerdo a la señalización, establecerá las estrategias para que en una situación </a:t>
            </a:r>
            <a:r>
              <a:rPr lang="es-ES" sz="3800" dirty="0" smtClean="0"/>
              <a:t>imprevista </a:t>
            </a:r>
            <a:r>
              <a:rPr lang="es-ES" sz="3800" dirty="0"/>
              <a:t>o simulada se desaloje bajo las normas ya establecidas</a:t>
            </a:r>
            <a:r>
              <a:rPr lang="es-ES" sz="3800" dirty="0" smtClean="0"/>
              <a:t>.</a:t>
            </a:r>
          </a:p>
          <a:p>
            <a:pPr algn="just"/>
            <a:endParaRPr lang="es-ES" sz="3800" dirty="0"/>
          </a:p>
          <a:p>
            <a:pPr algn="just"/>
            <a:r>
              <a:rPr lang="es-ES" sz="3800" dirty="0"/>
              <a:t>D</a:t>
            </a:r>
            <a:r>
              <a:rPr lang="es-ES" sz="3800" dirty="0" smtClean="0"/>
              <a:t>ifundirá </a:t>
            </a:r>
            <a:r>
              <a:rPr lang="es-ES" sz="3800" dirty="0"/>
              <a:t>entre </a:t>
            </a:r>
            <a:r>
              <a:rPr lang="es-ES" sz="3800" dirty="0" smtClean="0"/>
              <a:t>los </a:t>
            </a:r>
            <a:r>
              <a:rPr lang="es-ES" sz="3800" dirty="0"/>
              <a:t>evacuados las normas de conducta a observar durante </a:t>
            </a:r>
            <a:r>
              <a:rPr lang="es-ES" sz="3800" dirty="0" smtClean="0"/>
              <a:t>una </a:t>
            </a:r>
            <a:r>
              <a:rPr lang="es-MX" sz="3800" dirty="0" smtClean="0"/>
              <a:t>emergencia.</a:t>
            </a:r>
          </a:p>
          <a:p>
            <a:pPr algn="just"/>
            <a:endParaRPr lang="es-ES" sz="3800" dirty="0"/>
          </a:p>
          <a:p>
            <a:pPr algn="just"/>
            <a:r>
              <a:rPr lang="es-ES" sz="3800" dirty="0" smtClean="0"/>
              <a:t>Cuando se </a:t>
            </a:r>
            <a:r>
              <a:rPr lang="es-ES" sz="3800" dirty="0"/>
              <a:t>trate de la realización de un simulacro o desalojo deberá convocar a los </a:t>
            </a:r>
            <a:r>
              <a:rPr lang="es-ES" sz="3800" dirty="0" smtClean="0"/>
              <a:t>cuerpos </a:t>
            </a:r>
            <a:r>
              <a:rPr lang="es-ES" sz="3800" dirty="0"/>
              <a:t>de seguridad y de vigilancia con el objeto de dar apoyo a la </a:t>
            </a:r>
            <a:r>
              <a:rPr lang="es-ES" sz="3800" dirty="0" smtClean="0"/>
              <a:t>comunidad </a:t>
            </a:r>
            <a:r>
              <a:rPr lang="es-MX" sz="3800" dirty="0" smtClean="0"/>
              <a:t>involucrada</a:t>
            </a:r>
            <a:r>
              <a:rPr lang="es-MX" sz="3800" dirty="0"/>
              <a:t>. </a:t>
            </a:r>
            <a:endParaRPr lang="es-MX" sz="3800" dirty="0"/>
          </a:p>
        </p:txBody>
      </p:sp>
    </p:spTree>
    <p:extLst>
      <p:ext uri="{BB962C8B-B14F-4D97-AF65-F5344CB8AC3E}">
        <p14:creationId xmlns:p14="http://schemas.microsoft.com/office/powerpoint/2010/main" val="6528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Responsabilidades </a:t>
            </a:r>
            <a:r>
              <a:rPr lang="es-ES" b="1" dirty="0"/>
              <a:t>del Jefe de la Comisión interna de Protección Civil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2160590"/>
            <a:ext cx="6757852" cy="388077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/>
              <a:t>Una de las responsabilidades como Jefe de la Unidad Interna de Protección Civil es el </a:t>
            </a:r>
            <a:r>
              <a:rPr lang="es-ES" dirty="0" smtClean="0"/>
              <a:t>de promover </a:t>
            </a:r>
            <a:r>
              <a:rPr lang="es-ES" dirty="0"/>
              <a:t>la cultura de la Protección Civil, y apoyar en todo aspecto para que las </a:t>
            </a:r>
            <a:r>
              <a:rPr lang="es-ES" dirty="0" smtClean="0"/>
              <a:t>actividades </a:t>
            </a:r>
            <a:r>
              <a:rPr lang="es-MX" dirty="0" smtClean="0"/>
              <a:t>relacionadas </a:t>
            </a:r>
            <a:r>
              <a:rPr lang="es-MX" dirty="0"/>
              <a:t>a este rubro se lleven a cabo. </a:t>
            </a:r>
            <a:endParaRPr lang="es-MX" dirty="0" smtClean="0"/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ES" dirty="0" smtClean="0"/>
              <a:t>Anexar </a:t>
            </a:r>
            <a:r>
              <a:rPr lang="es-ES" dirty="0"/>
              <a:t>las actividades de Protección Civil al reglamento interno existente, mediante </a:t>
            </a:r>
            <a:r>
              <a:rPr lang="es-ES" dirty="0" smtClean="0"/>
              <a:t>un ordenamiento </a:t>
            </a:r>
            <a:r>
              <a:rPr lang="es-ES" dirty="0"/>
              <a:t>jurídico administrativo, con la finalidad de formalizar la materia y </a:t>
            </a:r>
            <a:r>
              <a:rPr lang="es-ES" dirty="0" smtClean="0"/>
              <a:t>acciones </a:t>
            </a:r>
            <a:r>
              <a:rPr lang="es-MX" dirty="0" smtClean="0"/>
              <a:t>de </a:t>
            </a:r>
            <a:r>
              <a:rPr lang="es-MX" dirty="0"/>
              <a:t>Protección Civil. 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ES" dirty="0" smtClean="0"/>
              <a:t>Establecer </a:t>
            </a:r>
            <a:r>
              <a:rPr lang="es-ES" dirty="0"/>
              <a:t>a la Unidad Interna de Protección Civil dentro de la estructura </a:t>
            </a:r>
            <a:r>
              <a:rPr lang="es-ES" dirty="0" smtClean="0"/>
              <a:t>organizacional</a:t>
            </a:r>
            <a:r>
              <a:rPr lang="es-MX" dirty="0" smtClean="0"/>
              <a:t>de </a:t>
            </a:r>
            <a:r>
              <a:rPr lang="es-MX" dirty="0"/>
              <a:t>la Universidad. </a:t>
            </a:r>
          </a:p>
        </p:txBody>
      </p:sp>
    </p:spTree>
    <p:extLst>
      <p:ext uri="{BB962C8B-B14F-4D97-AF65-F5344CB8AC3E}">
        <p14:creationId xmlns:p14="http://schemas.microsoft.com/office/powerpoint/2010/main" val="39649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6090" y="514670"/>
            <a:ext cx="6718664" cy="3880773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R</a:t>
            </a:r>
            <a:r>
              <a:rPr lang="es-ES" dirty="0" smtClean="0"/>
              <a:t>ealizar </a:t>
            </a:r>
            <a:r>
              <a:rPr lang="es-ES" dirty="0"/>
              <a:t>campañas de difusión de las actividades en el espacio (s) de su competencia, </a:t>
            </a:r>
            <a:r>
              <a:rPr lang="es-ES" dirty="0" smtClean="0"/>
              <a:t>para </a:t>
            </a:r>
            <a:r>
              <a:rPr lang="es-ES" dirty="0"/>
              <a:t>concientizar a los integrantes de la comunidad universitaria sobre la </a:t>
            </a:r>
            <a:r>
              <a:rPr lang="es-ES" dirty="0" smtClean="0"/>
              <a:t>importancia de </a:t>
            </a:r>
            <a:r>
              <a:rPr lang="es-ES" dirty="0"/>
              <a:t>participar en las acciones de Protección Civil y para que tengan conocimiento de </a:t>
            </a:r>
            <a:r>
              <a:rPr lang="es-ES" dirty="0" smtClean="0"/>
              <a:t>la existencia </a:t>
            </a:r>
            <a:r>
              <a:rPr lang="es-ES" dirty="0"/>
              <a:t>de la Unidad Interna y colaboren con ella en las labores que realiza. </a:t>
            </a:r>
            <a:endParaRPr lang="es-ES" dirty="0" smtClean="0"/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Contribuir </a:t>
            </a:r>
            <a:r>
              <a:rPr lang="es-ES" dirty="0"/>
              <a:t>a la elaboración e implementación del Programa Interno de Protección </a:t>
            </a:r>
            <a:r>
              <a:rPr lang="es-ES" dirty="0" smtClean="0"/>
              <a:t>Civil.</a:t>
            </a:r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Realizar </a:t>
            </a:r>
            <a:r>
              <a:rPr lang="es-ES" dirty="0"/>
              <a:t>un análisis de riesgos internos y externos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Identificar </a:t>
            </a:r>
            <a:r>
              <a:rPr lang="es-ES" dirty="0"/>
              <a:t>los recursos humanos, materiales y financieros disponibles para hacer frente </a:t>
            </a:r>
            <a:r>
              <a:rPr lang="es-MX" dirty="0" smtClean="0"/>
              <a:t>a </a:t>
            </a:r>
            <a:r>
              <a:rPr lang="es-MX" dirty="0"/>
              <a:t>una contingencia</a:t>
            </a:r>
            <a:r>
              <a:rPr lang="es-MX" dirty="0" smtClean="0"/>
              <a:t>.</a:t>
            </a:r>
          </a:p>
          <a:p>
            <a:endParaRPr lang="es-MX" sz="2000" b="1" dirty="0"/>
          </a:p>
          <a:p>
            <a:endParaRPr lang="es-ES" sz="1600" dirty="0"/>
          </a:p>
          <a:p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6353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6536" y="809898"/>
            <a:ext cx="6347714" cy="6374673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Elaborar directorios de personal y mantenerlos actualizados para mantener un sistema de información y comunicación siempre vigente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Tener </a:t>
            </a:r>
            <a:r>
              <a:rPr lang="es-ES" dirty="0"/>
              <a:t>como una de las principales actividades y responsabilidades, la capacitación de las Brigadas y del personal en general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Realizar constantemente campañas de difusión y concientización a nivel interno con el fin de coadyuvar a la creación de la cultura de la protección civil en los servidores públicos y alumnos de la Universidad. </a:t>
            </a:r>
            <a:endParaRPr lang="es-ES" dirty="0" smtClean="0"/>
          </a:p>
          <a:p>
            <a:pPr algn="just"/>
            <a:endParaRPr lang="es-ES" dirty="0"/>
          </a:p>
          <a:p>
            <a:pPr algn="just"/>
            <a:r>
              <a:rPr lang="es-ES" dirty="0"/>
              <a:t>Invitar y fomentar la participación del personal en general, para la realización de </a:t>
            </a:r>
            <a:r>
              <a:rPr lang="es-MX" dirty="0"/>
              <a:t>ejercicios y simulacros.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69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555</Words>
  <Application>Microsoft Office PowerPoint</Application>
  <PresentationFormat>Carta (216 x 279 mm)</PresentationFormat>
  <Paragraphs>71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Faceta</vt:lpstr>
      <vt:lpstr>COMITÉ INTERNO DE PROTECCIÓN CIVIL</vt:lpstr>
      <vt:lpstr>Presentación de PowerPoint</vt:lpstr>
      <vt:lpstr>Diagrama de acciones a realizar por cargo</vt:lpstr>
      <vt:lpstr>Funciones del Comité Interno de Protección Civil</vt:lpstr>
      <vt:lpstr>Responsabilidades del Jefe de la Comisión interna de Protección Civil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JARED SERRANO CRUZ</dc:creator>
  <cp:lastModifiedBy>Daniel</cp:lastModifiedBy>
  <cp:revision>28</cp:revision>
  <dcterms:created xsi:type="dcterms:W3CDTF">2022-01-21T19:34:54Z</dcterms:created>
  <dcterms:modified xsi:type="dcterms:W3CDTF">2022-03-24T16:21:41Z</dcterms:modified>
</cp:coreProperties>
</file>