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6" r:id="rId2"/>
    <p:sldId id="272" r:id="rId3"/>
    <p:sldId id="274" r:id="rId4"/>
    <p:sldId id="273" r:id="rId5"/>
    <p:sldId id="275" r:id="rId6"/>
    <p:sldId id="276" r:id="rId7"/>
    <p:sldId id="278" r:id="rId8"/>
    <p:sldId id="277" r:id="rId9"/>
    <p:sldId id="279" r:id="rId10"/>
    <p:sldId id="280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22A2A"/>
    <a:srgbClr val="A5E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B9010-865E-4B45-BE7C-035EA099A7B4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99AA98A1-3B92-4DBE-B810-83A30841059A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23 de noviembre de 2017</a:t>
          </a:r>
        </a:p>
        <a:p>
          <a:r>
            <a: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 </a:t>
          </a:r>
          <a:r>
            <a: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publica</a:t>
          </a:r>
          <a:r>
            <a: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 en el POEH los lineamientos</a:t>
          </a:r>
          <a:r>
            <a:rPr lang="es-MX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 generales que establecen las bases para la integración, organización y funcionamiento de los Comités de Ética y Prevención de Conflictos de Interés.</a:t>
          </a:r>
          <a:endParaRPr lang="es-E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3E7A447D-5CE0-44FC-8D48-039A7FC6F536}" type="parTrans" cxnId="{1E72A43B-BC2C-4093-807F-F2BB04DABC06}">
      <dgm:prSet/>
      <dgm:spPr/>
      <dgm:t>
        <a:bodyPr/>
        <a:lstStyle/>
        <a:p>
          <a:endParaRPr lang="es-MX"/>
        </a:p>
      </dgm:t>
    </dgm:pt>
    <dgm:pt modelId="{2974D4E5-12B4-43E0-8A5C-8B5340ED11F0}" type="sibTrans" cxnId="{1E72A43B-BC2C-4093-807F-F2BB04DABC06}">
      <dgm:prSet/>
      <dgm:spPr/>
      <dgm:t>
        <a:bodyPr/>
        <a:lstStyle/>
        <a:p>
          <a:endParaRPr lang="es-MX"/>
        </a:p>
      </dgm:t>
    </dgm:pt>
    <dgm:pt modelId="{984C39C2-3B59-4BC0-B3B6-26D535A0B19D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20 de noviembre de 2017</a:t>
          </a:r>
        </a:p>
        <a:p>
          <a:r>
            <a: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 integra el Comité de Ética y Prevención de Conflictos de Interés de la Universidad Tecnológica del Valle del Mezquital.</a:t>
          </a:r>
          <a:endParaRPr lang="es-MX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ACE36135-1365-4F31-8E75-B4EB354CF33A}" type="parTrans" cxnId="{46E931FD-09AF-4CB8-96B8-115B24956E36}">
      <dgm:prSet/>
      <dgm:spPr/>
      <dgm:t>
        <a:bodyPr/>
        <a:lstStyle/>
        <a:p>
          <a:endParaRPr lang="es-MX"/>
        </a:p>
      </dgm:t>
    </dgm:pt>
    <dgm:pt modelId="{4958645F-7B27-440C-9421-AF8270972CB3}" type="sibTrans" cxnId="{46E931FD-09AF-4CB8-96B8-115B24956E36}">
      <dgm:prSet/>
      <dgm:spPr/>
      <dgm:t>
        <a:bodyPr/>
        <a:lstStyle/>
        <a:p>
          <a:endParaRPr lang="es-MX"/>
        </a:p>
      </dgm:t>
    </dgm:pt>
    <dgm:pt modelId="{4A9D2D8C-5E5B-4796-B98A-BC91A6B5EA04}" type="pres">
      <dgm:prSet presAssocID="{F70B9010-865E-4B45-BE7C-035EA099A7B4}" presName="linearFlow" presStyleCnt="0">
        <dgm:presLayoutVars>
          <dgm:dir/>
          <dgm:resizeHandles val="exact"/>
        </dgm:presLayoutVars>
      </dgm:prSet>
      <dgm:spPr/>
    </dgm:pt>
    <dgm:pt modelId="{2546F31C-38E4-410C-995C-7BD73536B876}" type="pres">
      <dgm:prSet presAssocID="{99AA98A1-3B92-4DBE-B810-83A30841059A}" presName="composite" presStyleCnt="0"/>
      <dgm:spPr/>
    </dgm:pt>
    <dgm:pt modelId="{44A76F64-7AE3-46A4-9EAC-24CC75D5D2B2}" type="pres">
      <dgm:prSet presAssocID="{99AA98A1-3B92-4DBE-B810-83A30841059A}" presName="imgShp" presStyleLbl="fgImgPlace1" presStyleIdx="0" presStyleCnt="2" custScaleX="73464" custScaleY="66687" custLinFactY="24654" custLinFactNeighborX="-65185" custLinFactNeighborY="100000"/>
      <dgm:spPr/>
    </dgm:pt>
    <dgm:pt modelId="{2BFAE792-6614-4822-8509-5C39E07A3B1A}" type="pres">
      <dgm:prSet presAssocID="{99AA98A1-3B92-4DBE-B810-83A30841059A}" presName="txShp" presStyleLbl="node1" presStyleIdx="0" presStyleCnt="2" custScaleX="142653" custLinFactY="25739" custLinFactNeighborX="181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B353C-209D-4795-8309-15B627A33E61}" type="pres">
      <dgm:prSet presAssocID="{2974D4E5-12B4-43E0-8A5C-8B5340ED11F0}" presName="spacing" presStyleCnt="0"/>
      <dgm:spPr/>
    </dgm:pt>
    <dgm:pt modelId="{4174465D-1FF6-47A7-938A-5A673F2CDBB0}" type="pres">
      <dgm:prSet presAssocID="{984C39C2-3B59-4BC0-B3B6-26D535A0B19D}" presName="composite" presStyleCnt="0"/>
      <dgm:spPr/>
    </dgm:pt>
    <dgm:pt modelId="{849B068E-7D8F-48B6-91ED-517CC9610723}" type="pres">
      <dgm:prSet presAssocID="{984C39C2-3B59-4BC0-B3B6-26D535A0B19D}" presName="imgShp" presStyleLbl="fgImgPlace1" presStyleIdx="1" presStyleCnt="2" custScaleX="77796" custScaleY="71936" custLinFactY="-27337" custLinFactNeighborX="-34665" custLinFactNeighborY="-100000"/>
      <dgm:spPr/>
    </dgm:pt>
    <dgm:pt modelId="{138251E8-8611-473E-9675-E401DE1C742D}" type="pres">
      <dgm:prSet presAssocID="{984C39C2-3B59-4BC0-B3B6-26D535A0B19D}" presName="txShp" presStyleLbl="node1" presStyleIdx="1" presStyleCnt="2" custScaleX="137231" custLinFactY="-100000" custLinFactNeighborX="4786" custLinFactNeighborY="-1534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3D5928-A482-4489-9AEE-ADDB69619F3C}" type="presOf" srcId="{F70B9010-865E-4B45-BE7C-035EA099A7B4}" destId="{4A9D2D8C-5E5B-4796-B98A-BC91A6B5EA04}" srcOrd="0" destOrd="0" presId="urn:microsoft.com/office/officeart/2005/8/layout/vList3"/>
    <dgm:cxn modelId="{46E931FD-09AF-4CB8-96B8-115B24956E36}" srcId="{F70B9010-865E-4B45-BE7C-035EA099A7B4}" destId="{984C39C2-3B59-4BC0-B3B6-26D535A0B19D}" srcOrd="1" destOrd="0" parTransId="{ACE36135-1365-4F31-8E75-B4EB354CF33A}" sibTransId="{4958645F-7B27-440C-9421-AF8270972CB3}"/>
    <dgm:cxn modelId="{FA898E80-90F9-4C87-B7A3-5452C660EC7D}" type="presOf" srcId="{984C39C2-3B59-4BC0-B3B6-26D535A0B19D}" destId="{138251E8-8611-473E-9675-E401DE1C742D}" srcOrd="0" destOrd="0" presId="urn:microsoft.com/office/officeart/2005/8/layout/vList3"/>
    <dgm:cxn modelId="{1E72A43B-BC2C-4093-807F-F2BB04DABC06}" srcId="{F70B9010-865E-4B45-BE7C-035EA099A7B4}" destId="{99AA98A1-3B92-4DBE-B810-83A30841059A}" srcOrd="0" destOrd="0" parTransId="{3E7A447D-5CE0-44FC-8D48-039A7FC6F536}" sibTransId="{2974D4E5-12B4-43E0-8A5C-8B5340ED11F0}"/>
    <dgm:cxn modelId="{E44046D7-457D-4EDA-A0AC-C7F120EA2848}" type="presOf" srcId="{99AA98A1-3B92-4DBE-B810-83A30841059A}" destId="{2BFAE792-6614-4822-8509-5C39E07A3B1A}" srcOrd="0" destOrd="0" presId="urn:microsoft.com/office/officeart/2005/8/layout/vList3"/>
    <dgm:cxn modelId="{3BD807D4-9C18-4FF8-8264-9CFE7780FA50}" type="presParOf" srcId="{4A9D2D8C-5E5B-4796-B98A-BC91A6B5EA04}" destId="{2546F31C-38E4-410C-995C-7BD73536B876}" srcOrd="0" destOrd="0" presId="urn:microsoft.com/office/officeart/2005/8/layout/vList3"/>
    <dgm:cxn modelId="{281A1055-49E2-4085-814E-C22A9F8321FA}" type="presParOf" srcId="{2546F31C-38E4-410C-995C-7BD73536B876}" destId="{44A76F64-7AE3-46A4-9EAC-24CC75D5D2B2}" srcOrd="0" destOrd="0" presId="urn:microsoft.com/office/officeart/2005/8/layout/vList3"/>
    <dgm:cxn modelId="{C8FB2451-ADED-44A0-8E92-F99D9B1F5045}" type="presParOf" srcId="{2546F31C-38E4-410C-995C-7BD73536B876}" destId="{2BFAE792-6614-4822-8509-5C39E07A3B1A}" srcOrd="1" destOrd="0" presId="urn:microsoft.com/office/officeart/2005/8/layout/vList3"/>
    <dgm:cxn modelId="{19003FF1-A550-4E3D-AEE2-B8F001DABA71}" type="presParOf" srcId="{4A9D2D8C-5E5B-4796-B98A-BC91A6B5EA04}" destId="{F8EB353C-209D-4795-8309-15B627A33E61}" srcOrd="1" destOrd="0" presId="urn:microsoft.com/office/officeart/2005/8/layout/vList3"/>
    <dgm:cxn modelId="{65554A54-021E-4CE0-AE1D-3F8E59BCFEA8}" type="presParOf" srcId="{4A9D2D8C-5E5B-4796-B98A-BC91A6B5EA04}" destId="{4174465D-1FF6-47A7-938A-5A673F2CDBB0}" srcOrd="2" destOrd="0" presId="urn:microsoft.com/office/officeart/2005/8/layout/vList3"/>
    <dgm:cxn modelId="{C9778656-E0A5-4D3C-B984-4E7896667AE6}" type="presParOf" srcId="{4174465D-1FF6-47A7-938A-5A673F2CDBB0}" destId="{849B068E-7D8F-48B6-91ED-517CC9610723}" srcOrd="0" destOrd="0" presId="urn:microsoft.com/office/officeart/2005/8/layout/vList3"/>
    <dgm:cxn modelId="{8AAA1876-C73E-4EAE-8C5D-5C9C2CF00808}" type="presParOf" srcId="{4174465D-1FF6-47A7-938A-5A673F2CDBB0}" destId="{138251E8-8611-473E-9675-E401DE1C742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B9010-865E-4B45-BE7C-035EA099A7B4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99AA98A1-3B92-4DBE-B810-83A30841059A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13 de mayo de 2019</a:t>
          </a:r>
        </a:p>
        <a:p>
          <a:r>
            <a: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 publica en el POEH el decreto Código  del Código de Ética de la Administración Pública del Estado de Hidalgo.</a:t>
          </a:r>
          <a:endParaRPr lang="es-MX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3E7A447D-5CE0-44FC-8D48-039A7FC6F536}" type="parTrans" cxnId="{1E72A43B-BC2C-4093-807F-F2BB04DABC06}">
      <dgm:prSet/>
      <dgm:spPr/>
      <dgm:t>
        <a:bodyPr/>
        <a:lstStyle/>
        <a:p>
          <a:endParaRPr lang="es-MX"/>
        </a:p>
      </dgm:t>
    </dgm:pt>
    <dgm:pt modelId="{2974D4E5-12B4-43E0-8A5C-8B5340ED11F0}" type="sibTrans" cxnId="{1E72A43B-BC2C-4093-807F-F2BB04DABC06}">
      <dgm:prSet/>
      <dgm:spPr/>
      <dgm:t>
        <a:bodyPr/>
        <a:lstStyle/>
        <a:p>
          <a:endParaRPr lang="es-MX"/>
        </a:p>
      </dgm:t>
    </dgm:pt>
    <dgm:pt modelId="{32693C95-660E-4D3F-AED2-D9C2668A4D2F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30 de diciembre de 2019</a:t>
          </a:r>
        </a:p>
        <a:p>
          <a:r>
            <a: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 publica en el POEH </a:t>
          </a:r>
          <a:r>
            <a:rPr lang="es-MX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Acuerdo que crea el Comité de Ética y Prevención de Conflictos de Interés de la Universidad Tecnológica del Valle del Mezquital.</a:t>
          </a:r>
        </a:p>
      </dgm:t>
    </dgm:pt>
    <dgm:pt modelId="{AA91475D-6764-4728-9249-022DF3A8C3B8}" type="parTrans" cxnId="{8C13AA16-0692-43C0-8C4B-838EAF0093E6}">
      <dgm:prSet/>
      <dgm:spPr/>
      <dgm:t>
        <a:bodyPr/>
        <a:lstStyle/>
        <a:p>
          <a:endParaRPr lang="es-MX"/>
        </a:p>
      </dgm:t>
    </dgm:pt>
    <dgm:pt modelId="{3885C41F-6924-4B2B-AA98-09472BBD1EF8}" type="sibTrans" cxnId="{8C13AA16-0692-43C0-8C4B-838EAF0093E6}">
      <dgm:prSet/>
      <dgm:spPr/>
      <dgm:t>
        <a:bodyPr/>
        <a:lstStyle/>
        <a:p>
          <a:endParaRPr lang="es-MX"/>
        </a:p>
      </dgm:t>
    </dgm:pt>
    <dgm:pt modelId="{4A9D2D8C-5E5B-4796-B98A-BC91A6B5EA04}" type="pres">
      <dgm:prSet presAssocID="{F70B9010-865E-4B45-BE7C-035EA099A7B4}" presName="linearFlow" presStyleCnt="0">
        <dgm:presLayoutVars>
          <dgm:dir/>
          <dgm:resizeHandles val="exact"/>
        </dgm:presLayoutVars>
      </dgm:prSet>
      <dgm:spPr/>
    </dgm:pt>
    <dgm:pt modelId="{2546F31C-38E4-410C-995C-7BD73536B876}" type="pres">
      <dgm:prSet presAssocID="{99AA98A1-3B92-4DBE-B810-83A30841059A}" presName="composite" presStyleCnt="0"/>
      <dgm:spPr/>
    </dgm:pt>
    <dgm:pt modelId="{44A76F64-7AE3-46A4-9EAC-24CC75D5D2B2}" type="pres">
      <dgm:prSet presAssocID="{99AA98A1-3B92-4DBE-B810-83A30841059A}" presName="imgShp" presStyleLbl="fgImgPlace1" presStyleIdx="0" presStyleCnt="2" custScaleX="67181" custScaleY="64197" custLinFactNeighborX="-30197" custLinFactNeighborY="6329"/>
      <dgm:spPr/>
    </dgm:pt>
    <dgm:pt modelId="{2BFAE792-6614-4822-8509-5C39E07A3B1A}" type="pres">
      <dgm:prSet presAssocID="{99AA98A1-3B92-4DBE-B810-83A30841059A}" presName="txShp" presStyleLbl="node1" presStyleIdx="0" presStyleCnt="2" custScaleX="142653" custLinFactNeighborX="647" custLinFactNeighborY="63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B353C-209D-4795-8309-15B627A33E61}" type="pres">
      <dgm:prSet presAssocID="{2974D4E5-12B4-43E0-8A5C-8B5340ED11F0}" presName="spacing" presStyleCnt="0"/>
      <dgm:spPr/>
    </dgm:pt>
    <dgm:pt modelId="{C5E6F6AD-238D-404A-A5B3-812ED9F29474}" type="pres">
      <dgm:prSet presAssocID="{32693C95-660E-4D3F-AED2-D9C2668A4D2F}" presName="composite" presStyleCnt="0"/>
      <dgm:spPr/>
    </dgm:pt>
    <dgm:pt modelId="{27DFF29A-3106-4812-9FAA-3731B33D4C5F}" type="pres">
      <dgm:prSet presAssocID="{32693C95-660E-4D3F-AED2-D9C2668A4D2F}" presName="imgShp" presStyleLbl="fgImgPlace1" presStyleIdx="1" presStyleCnt="2" custScaleX="60548" custScaleY="59220" custLinFactNeighborX="-28207" custLinFactNeighborY="-15219"/>
      <dgm:spPr/>
    </dgm:pt>
    <dgm:pt modelId="{4C174B56-9B46-42E7-ADC2-5EF50178760A}" type="pres">
      <dgm:prSet presAssocID="{32693C95-660E-4D3F-AED2-D9C2668A4D2F}" presName="txShp" presStyleLbl="node1" presStyleIdx="1" presStyleCnt="2" custScaleX="141744" custLinFactNeighborX="647" custLinFactNeighborY="-158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3D5928-A482-4489-9AEE-ADDB69619F3C}" type="presOf" srcId="{F70B9010-865E-4B45-BE7C-035EA099A7B4}" destId="{4A9D2D8C-5E5B-4796-B98A-BC91A6B5EA04}" srcOrd="0" destOrd="0" presId="urn:microsoft.com/office/officeart/2005/8/layout/vList3"/>
    <dgm:cxn modelId="{8C13AA16-0692-43C0-8C4B-838EAF0093E6}" srcId="{F70B9010-865E-4B45-BE7C-035EA099A7B4}" destId="{32693C95-660E-4D3F-AED2-D9C2668A4D2F}" srcOrd="1" destOrd="0" parTransId="{AA91475D-6764-4728-9249-022DF3A8C3B8}" sibTransId="{3885C41F-6924-4B2B-AA98-09472BBD1EF8}"/>
    <dgm:cxn modelId="{1E72A43B-BC2C-4093-807F-F2BB04DABC06}" srcId="{F70B9010-865E-4B45-BE7C-035EA099A7B4}" destId="{99AA98A1-3B92-4DBE-B810-83A30841059A}" srcOrd="0" destOrd="0" parTransId="{3E7A447D-5CE0-44FC-8D48-039A7FC6F536}" sibTransId="{2974D4E5-12B4-43E0-8A5C-8B5340ED11F0}"/>
    <dgm:cxn modelId="{E44046D7-457D-4EDA-A0AC-C7F120EA2848}" type="presOf" srcId="{99AA98A1-3B92-4DBE-B810-83A30841059A}" destId="{2BFAE792-6614-4822-8509-5C39E07A3B1A}" srcOrd="0" destOrd="0" presId="urn:microsoft.com/office/officeart/2005/8/layout/vList3"/>
    <dgm:cxn modelId="{0AD25909-481A-4709-BA10-C8D92977344C}" type="presOf" srcId="{32693C95-660E-4D3F-AED2-D9C2668A4D2F}" destId="{4C174B56-9B46-42E7-ADC2-5EF50178760A}" srcOrd="0" destOrd="0" presId="urn:microsoft.com/office/officeart/2005/8/layout/vList3"/>
    <dgm:cxn modelId="{3BD807D4-9C18-4FF8-8264-9CFE7780FA50}" type="presParOf" srcId="{4A9D2D8C-5E5B-4796-B98A-BC91A6B5EA04}" destId="{2546F31C-38E4-410C-995C-7BD73536B876}" srcOrd="0" destOrd="0" presId="urn:microsoft.com/office/officeart/2005/8/layout/vList3"/>
    <dgm:cxn modelId="{281A1055-49E2-4085-814E-C22A9F8321FA}" type="presParOf" srcId="{2546F31C-38E4-410C-995C-7BD73536B876}" destId="{44A76F64-7AE3-46A4-9EAC-24CC75D5D2B2}" srcOrd="0" destOrd="0" presId="urn:microsoft.com/office/officeart/2005/8/layout/vList3"/>
    <dgm:cxn modelId="{C8FB2451-ADED-44A0-8E92-F99D9B1F5045}" type="presParOf" srcId="{2546F31C-38E4-410C-995C-7BD73536B876}" destId="{2BFAE792-6614-4822-8509-5C39E07A3B1A}" srcOrd="1" destOrd="0" presId="urn:microsoft.com/office/officeart/2005/8/layout/vList3"/>
    <dgm:cxn modelId="{19003FF1-A550-4E3D-AEE2-B8F001DABA71}" type="presParOf" srcId="{4A9D2D8C-5E5B-4796-B98A-BC91A6B5EA04}" destId="{F8EB353C-209D-4795-8309-15B627A33E61}" srcOrd="1" destOrd="0" presId="urn:microsoft.com/office/officeart/2005/8/layout/vList3"/>
    <dgm:cxn modelId="{17800403-BED1-42E5-82E3-AA97E773CA02}" type="presParOf" srcId="{4A9D2D8C-5E5B-4796-B98A-BC91A6B5EA04}" destId="{C5E6F6AD-238D-404A-A5B3-812ED9F29474}" srcOrd="2" destOrd="0" presId="urn:microsoft.com/office/officeart/2005/8/layout/vList3"/>
    <dgm:cxn modelId="{8AC3F564-883D-4C20-9D4E-0E444EEE486E}" type="presParOf" srcId="{C5E6F6AD-238D-404A-A5B3-812ED9F29474}" destId="{27DFF29A-3106-4812-9FAA-3731B33D4C5F}" srcOrd="0" destOrd="0" presId="urn:microsoft.com/office/officeart/2005/8/layout/vList3"/>
    <dgm:cxn modelId="{49D3140A-1CC3-4D9F-8A2C-B45622298357}" type="presParOf" srcId="{C5E6F6AD-238D-404A-A5B3-812ED9F29474}" destId="{4C174B56-9B46-42E7-ADC2-5EF5017876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AE792-6614-4822-8509-5C39E07A3B1A}">
      <dsp:nvSpPr>
        <dsp:cNvPr id="0" name=""/>
        <dsp:cNvSpPr/>
      </dsp:nvSpPr>
      <dsp:spPr>
        <a:xfrm rot="10800000">
          <a:off x="331340" y="2512499"/>
          <a:ext cx="8322382" cy="199755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8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23 de noviembre de 2017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 </a:t>
          </a:r>
          <a:r>
            <a:rPr lang="es-ES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publica</a:t>
          </a:r>
          <a:r>
            <a:rPr lang="es-E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 en el POEH los lineamientos</a:t>
          </a:r>
          <a:r>
            <a:rPr lang="es-MX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 generales que establecen las bases para la integración, organización y funcionamiento de los Comités de Ética y Prevención de Conflictos de Interés.</a:t>
          </a:r>
          <a:endParaRPr lang="es-E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 rot="10800000">
        <a:off x="830729" y="2512499"/>
        <a:ext cx="7822993" cy="1997557"/>
      </dsp:txXfrm>
    </dsp:sp>
    <dsp:sp modelId="{44A76F64-7AE3-46A4-9EAC-24CC75D5D2B2}">
      <dsp:nvSpPr>
        <dsp:cNvPr id="0" name=""/>
        <dsp:cNvSpPr/>
      </dsp:nvSpPr>
      <dsp:spPr>
        <a:xfrm>
          <a:off x="0" y="2823549"/>
          <a:ext cx="1467485" cy="133211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251E8-8611-473E-9675-E401DE1C742D}">
      <dsp:nvSpPr>
        <dsp:cNvPr id="0" name=""/>
        <dsp:cNvSpPr/>
      </dsp:nvSpPr>
      <dsp:spPr>
        <a:xfrm rot="10800000">
          <a:off x="662653" y="0"/>
          <a:ext cx="8006062" cy="1997557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8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20 de noviembre de 2017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 integra el Comité de Ética y Prevención de Conflictos de Interés de la Universidad Tecnológica del Valle del Mezquital.</a:t>
          </a:r>
          <a:endParaRPr lang="es-MX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 rot="10800000">
        <a:off x="1162042" y="0"/>
        <a:ext cx="7506673" cy="1997557"/>
      </dsp:txXfrm>
    </dsp:sp>
    <dsp:sp modelId="{849B068E-7D8F-48B6-91ED-517CC9610723}">
      <dsp:nvSpPr>
        <dsp:cNvPr id="0" name=""/>
        <dsp:cNvSpPr/>
      </dsp:nvSpPr>
      <dsp:spPr>
        <a:xfrm>
          <a:off x="4" y="331302"/>
          <a:ext cx="1554019" cy="143696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AE792-6614-4822-8509-5C39E07A3B1A}">
      <dsp:nvSpPr>
        <dsp:cNvPr id="0" name=""/>
        <dsp:cNvSpPr/>
      </dsp:nvSpPr>
      <dsp:spPr>
        <a:xfrm rot="10800000">
          <a:off x="263024" y="127216"/>
          <a:ext cx="8322382" cy="199755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8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13 de mayo de 2019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 publica en el POEH el decreto Código  del Código de Ética de la Administración Pública del Estado de Hidalgo.</a:t>
          </a:r>
          <a:endParaRPr lang="es-MX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 rot="10800000">
        <a:off x="762413" y="127216"/>
        <a:ext cx="7822993" cy="1997557"/>
      </dsp:txXfrm>
    </dsp:sp>
    <dsp:sp modelId="{44A76F64-7AE3-46A4-9EAC-24CC75D5D2B2}">
      <dsp:nvSpPr>
        <dsp:cNvPr id="0" name=""/>
        <dsp:cNvSpPr/>
      </dsp:nvSpPr>
      <dsp:spPr>
        <a:xfrm>
          <a:off x="195275" y="484809"/>
          <a:ext cx="1341978" cy="1282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74B56-9B46-42E7-ADC2-5EF50178760A}">
      <dsp:nvSpPr>
        <dsp:cNvPr id="0" name=""/>
        <dsp:cNvSpPr/>
      </dsp:nvSpPr>
      <dsp:spPr>
        <a:xfrm rot="10800000">
          <a:off x="289539" y="2277382"/>
          <a:ext cx="8269351" cy="1997557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8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30 de diciembre de 2019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 publica en el POEH </a:t>
          </a:r>
          <a:r>
            <a:rPr lang="es-MX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Acuerdo que crea el Comité de Ética y Prevención de Conflictos de Interés de la Universidad Tecnológica del Valle del Mezquital.</a:t>
          </a:r>
        </a:p>
      </dsp:txBody>
      <dsp:txXfrm rot="10800000">
        <a:off x="788928" y="2277382"/>
        <a:ext cx="7769962" cy="1997557"/>
      </dsp:txXfrm>
    </dsp:sp>
    <dsp:sp modelId="{27DFF29A-3106-4812-9FAA-3731B33D4C5F}">
      <dsp:nvSpPr>
        <dsp:cNvPr id="0" name=""/>
        <dsp:cNvSpPr/>
      </dsp:nvSpPr>
      <dsp:spPr>
        <a:xfrm>
          <a:off x="301275" y="2697928"/>
          <a:ext cx="1209480" cy="1182953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Actividades de Satisfacción Escolar</a:t>
            </a:r>
            <a:r>
              <a:rPr lang="es-MX" dirty="0"/>
              <a:t>: Ceremonias Cívicas; Concurso de Altares; XXIV Jornada Académica Mecánica, Panel interactivo, Proyectos tecnológicos Sustentables; Plática Motivacional </a:t>
            </a:r>
            <a:r>
              <a:rPr lang="es-MX" dirty="0" err="1"/>
              <a:t>Yesenia</a:t>
            </a:r>
            <a:r>
              <a:rPr lang="es-MX" dirty="0"/>
              <a:t> y Joel, movilidad estudiantil PERÚ; Conferencia magistral, Sistemas Robotizados, Dr. Sergio Reyes Sánchez (JAPON)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83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Actividades de Satisfacción Escolar</a:t>
            </a:r>
            <a:r>
              <a:rPr lang="es-MX" dirty="0"/>
              <a:t>: Ceremonias Cívicas; Concurso de Altares; XXIV Jornada Académica Mecánica, Panel interactivo, Proyectos tecnológicos Sustentables; Plática Motivacional </a:t>
            </a:r>
            <a:r>
              <a:rPr lang="es-MX" dirty="0" err="1"/>
              <a:t>Yesenia</a:t>
            </a:r>
            <a:r>
              <a:rPr lang="es-MX" dirty="0"/>
              <a:t> y Joel, movilidad estudiantil PERÚ; Conferencia magistral, Sistemas Robotizados, Dr. Sergio Reyes Sánchez (JAPON)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413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00803" y="4459661"/>
            <a:ext cx="36711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Sesión de Cierre</a:t>
            </a:r>
          </a:p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y Planeación</a:t>
            </a:r>
            <a:endParaRPr lang="es-ES" sz="32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385" y="2698662"/>
            <a:ext cx="5796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  <a:latin typeface="Montserrat ExtraBold" panose="00000900000000000000" pitchFamily="50" charset="0"/>
              </a:rPr>
              <a:t>Comité de Ética y Prevención de Conflictos de Interés (CEPCI)</a:t>
            </a:r>
            <a:endParaRPr lang="es-MX" sz="4000" b="1" dirty="0">
              <a:solidFill>
                <a:srgbClr val="FF0000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TÉCNICO DE EDUCACIÓN SUPERIOR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36401" y="5666388"/>
            <a:ext cx="4020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Septiembre </a:t>
            </a:r>
            <a:r>
              <a:rPr lang="es-E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59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64" y="0"/>
            <a:ext cx="9439564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108C5C-E51D-4BB3-B4D8-963258922A4F}"/>
              </a:ext>
            </a:extLst>
          </p:cNvPr>
          <p:cNvSpPr txBox="1"/>
          <p:nvPr/>
        </p:nvSpPr>
        <p:spPr>
          <a:xfrm>
            <a:off x="2451652" y="578799"/>
            <a:ext cx="528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ontserrat ExtraBold" panose="00000900000000000000" pitchFamily="50" charset="0"/>
              </a:rPr>
              <a:t>Sustento normativo</a:t>
            </a:r>
            <a:endParaRPr lang="es-MX" sz="2800" dirty="0">
              <a:latin typeface="Montserrat ExtraBold" panose="00000900000000000000" pitchFamily="50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4558994-D7B6-48C4-A010-DB538A868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081758"/>
              </p:ext>
            </p:extLst>
          </p:nvPr>
        </p:nvGraphicFramePr>
        <p:xfrm>
          <a:off x="-1" y="1304234"/>
          <a:ext cx="8772939" cy="459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567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64" y="0"/>
            <a:ext cx="9439564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108C5C-E51D-4BB3-B4D8-963258922A4F}"/>
              </a:ext>
            </a:extLst>
          </p:cNvPr>
          <p:cNvSpPr txBox="1"/>
          <p:nvPr/>
        </p:nvSpPr>
        <p:spPr>
          <a:xfrm>
            <a:off x="2451652" y="578799"/>
            <a:ext cx="528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ontserrat ExtraBold" panose="00000900000000000000" pitchFamily="50" charset="0"/>
              </a:rPr>
              <a:t>Sustento normativo</a:t>
            </a:r>
            <a:endParaRPr lang="es-MX" sz="2800" dirty="0">
              <a:latin typeface="Montserrat ExtraBold" panose="00000900000000000000" pitchFamily="50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4558994-D7B6-48C4-A010-DB538A868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863213"/>
              </p:ext>
            </p:extLst>
          </p:nvPr>
        </p:nvGraphicFramePr>
        <p:xfrm>
          <a:off x="-1" y="1304234"/>
          <a:ext cx="8772939" cy="459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952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D5DAD-1040-49CA-BB5A-E82A28A22DF2}"/>
              </a:ext>
            </a:extLst>
          </p:cNvPr>
          <p:cNvSpPr txBox="1">
            <a:spLocks/>
          </p:cNvSpPr>
          <p:nvPr/>
        </p:nvSpPr>
        <p:spPr>
          <a:xfrm>
            <a:off x="1934818" y="488110"/>
            <a:ext cx="720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pPr algn="r"/>
            <a:r>
              <a:rPr lang="es-ES" sz="2400" dirty="0"/>
              <a:t>Con base al acuerdo que crea el CEPCI de la UTVM, en el punto 2, el comité se integra de la siguiente forma:</a:t>
            </a:r>
            <a:endParaRPr lang="es-MX" sz="24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8850D2A-C0CE-414E-8FC5-F4BFB187FF43}"/>
              </a:ext>
            </a:extLst>
          </p:cNvPr>
          <p:cNvGrpSpPr/>
          <p:nvPr/>
        </p:nvGrpSpPr>
        <p:grpSpPr>
          <a:xfrm>
            <a:off x="198782" y="2438399"/>
            <a:ext cx="8746435" cy="2835965"/>
            <a:chOff x="0" y="0"/>
            <a:chExt cx="11168610" cy="44397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6137333A-7C43-498A-827A-980A1B1DA8A8}"/>
                </a:ext>
              </a:extLst>
            </p:cNvPr>
            <p:cNvSpPr/>
            <p:nvPr/>
          </p:nvSpPr>
          <p:spPr>
            <a:xfrm>
              <a:off x="0" y="0"/>
              <a:ext cx="11168610" cy="44397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0C1966A-F8F5-4287-A380-E89F68407A20}"/>
                </a:ext>
              </a:extLst>
            </p:cNvPr>
            <p:cNvSpPr txBox="1"/>
            <p:nvPr/>
          </p:nvSpPr>
          <p:spPr>
            <a:xfrm>
              <a:off x="130037" y="130037"/>
              <a:ext cx="10908536" cy="41797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I. Presidente</a:t>
              </a:r>
              <a:r>
                <a:rPr lang="es-ES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: La persona Titular de la Dirección de Administración y Finanzas;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II. Secretario Ejecutivo: </a:t>
              </a:r>
              <a:r>
                <a:rPr lang="es-ES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La persona Titular de la Dirección de Vinculación y Extensión Universitaria;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436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D5DAD-1040-49CA-BB5A-E82A28A22DF2}"/>
              </a:ext>
            </a:extLst>
          </p:cNvPr>
          <p:cNvSpPr txBox="1">
            <a:spLocks/>
          </p:cNvSpPr>
          <p:nvPr/>
        </p:nvSpPr>
        <p:spPr>
          <a:xfrm>
            <a:off x="1934818" y="488110"/>
            <a:ext cx="720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pPr algn="r"/>
            <a:r>
              <a:rPr lang="es-ES" sz="2400" dirty="0"/>
              <a:t>Con base al acuerdo que crea el CEPCI de la UTVM, en el punto 2, el comité se integra de la siguiente forma:</a:t>
            </a:r>
            <a:endParaRPr lang="es-MX" sz="24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8850D2A-C0CE-414E-8FC5-F4BFB187FF43}"/>
              </a:ext>
            </a:extLst>
          </p:cNvPr>
          <p:cNvGrpSpPr/>
          <p:nvPr/>
        </p:nvGrpSpPr>
        <p:grpSpPr>
          <a:xfrm>
            <a:off x="198782" y="2059705"/>
            <a:ext cx="8746435" cy="4433860"/>
            <a:chOff x="0" y="0"/>
            <a:chExt cx="11168610" cy="44397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6137333A-7C43-498A-827A-980A1B1DA8A8}"/>
                </a:ext>
              </a:extLst>
            </p:cNvPr>
            <p:cNvSpPr/>
            <p:nvPr/>
          </p:nvSpPr>
          <p:spPr>
            <a:xfrm>
              <a:off x="0" y="0"/>
              <a:ext cx="11168610" cy="44397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0C1966A-F8F5-4287-A380-E89F68407A20}"/>
                </a:ext>
              </a:extLst>
            </p:cNvPr>
            <p:cNvSpPr txBox="1"/>
            <p:nvPr/>
          </p:nvSpPr>
          <p:spPr>
            <a:xfrm>
              <a:off x="130036" y="478998"/>
              <a:ext cx="10908536" cy="34817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III. Vocales: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a) La persona Titular de la Dirección del Programa Educativo de Energías Renovables y Mecatrónica;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b) La persona Titular de la Dirección del Programa Educativo de Procesos Bioalimentarios;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c) La persona Titular de la Dirección del Programa Educativo de Turismo y Gastronomía;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d) La persona Titular de la Subdirección de Planeación y Evaluación;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e) La persona Titular del Departamento de Servicios Estudiantiles;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f) La persona Titular del Departamento de Recursos Materiales y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g) La persona que ocupe el puesto de Secretaria de la Dirección de Administración y Finanzas</a:t>
              </a:r>
              <a:endParaRPr lang="es-MX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04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1CD33-6877-4847-8640-F4A3418D40C7}"/>
              </a:ext>
            </a:extLst>
          </p:cNvPr>
          <p:cNvSpPr txBox="1">
            <a:spLocks/>
          </p:cNvSpPr>
          <p:nvPr/>
        </p:nvSpPr>
        <p:spPr>
          <a:xfrm>
            <a:off x="1855305" y="541119"/>
            <a:ext cx="720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s-ES" sz="2400" dirty="0"/>
              <a:t>Funciones del CEPCI</a:t>
            </a:r>
            <a:endParaRPr lang="es-MX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0C9E17-A16A-442A-98FE-68C177332F9A}"/>
              </a:ext>
            </a:extLst>
          </p:cNvPr>
          <p:cNvSpPr/>
          <p:nvPr/>
        </p:nvSpPr>
        <p:spPr>
          <a:xfrm>
            <a:off x="162338" y="1324066"/>
            <a:ext cx="8819324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  <a:ea typeface="Calibri" panose="020F0502020204030204" pitchFamily="34" charset="0"/>
              </a:rPr>
              <a:t>Elaborar y aprobar, durante el primer trimestre de cada año, su programa anual de trabajo;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Vigilar la aplicación y cumplimiento del Código de Ética;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Fungir como órgano de consulta y asesoría especializada en materia de ética, integridad y prevención de conflictos de interés en el desempeño del servicio público;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216B7D-49DD-47B1-9108-D1D8B4AC7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443" y="4402685"/>
            <a:ext cx="3395869" cy="2262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11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1CD33-6877-4847-8640-F4A3418D40C7}"/>
              </a:ext>
            </a:extLst>
          </p:cNvPr>
          <p:cNvSpPr txBox="1">
            <a:spLocks/>
          </p:cNvSpPr>
          <p:nvPr/>
        </p:nvSpPr>
        <p:spPr>
          <a:xfrm>
            <a:off x="1855305" y="541119"/>
            <a:ext cx="720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s-ES" sz="2400" dirty="0"/>
              <a:t>Funciones del CEPCI</a:t>
            </a:r>
            <a:endParaRPr lang="es-MX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0C9E17-A16A-442A-98FE-68C177332F9A}"/>
              </a:ext>
            </a:extLst>
          </p:cNvPr>
          <p:cNvSpPr/>
          <p:nvPr/>
        </p:nvSpPr>
        <p:spPr>
          <a:xfrm>
            <a:off x="3697356" y="1880657"/>
            <a:ext cx="5178288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Establecer y difundir el procedimiento de recepción y atención de los incumplimientos al Código de Conducta;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Formular observaciones y recomendaciones en el caso de denuncias derivadas del incumplimiento al Código de Ética o al Código de Conducta;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3BE238-CEEB-4157-A068-4A3B3846A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56" y="2753138"/>
            <a:ext cx="3158434" cy="1776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971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1CD33-6877-4847-8640-F4A3418D40C7}"/>
              </a:ext>
            </a:extLst>
          </p:cNvPr>
          <p:cNvSpPr txBox="1">
            <a:spLocks/>
          </p:cNvSpPr>
          <p:nvPr/>
        </p:nvSpPr>
        <p:spPr>
          <a:xfrm>
            <a:off x="1855305" y="541119"/>
            <a:ext cx="720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s-ES" sz="2400" dirty="0"/>
              <a:t>Funciones del CEPCI</a:t>
            </a:r>
            <a:endParaRPr lang="es-MX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0C9E17-A16A-442A-98FE-68C177332F9A}"/>
              </a:ext>
            </a:extLst>
          </p:cNvPr>
          <p:cNvSpPr/>
          <p:nvPr/>
        </p:nvSpPr>
        <p:spPr>
          <a:xfrm>
            <a:off x="145773" y="1360593"/>
            <a:ext cx="4969565" cy="48320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Difundir y promover los contenidos del Código de Ética y del Código de Conducta;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Fomentar la implementación de políticas, lineamientos, estrategias y demás acciones permanentes sobre el respeto a los derechos humanos, prevención de la discriminación e igualdad de género y los demás principios y valores contenidos en el Código de Ética y en el Código de Conducta;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1B5F0E-7877-4DEE-B29B-2025E184B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9" y="2582516"/>
            <a:ext cx="3313678" cy="1896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971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1CD33-6877-4847-8640-F4A3418D40C7}"/>
              </a:ext>
            </a:extLst>
          </p:cNvPr>
          <p:cNvSpPr txBox="1">
            <a:spLocks/>
          </p:cNvSpPr>
          <p:nvPr/>
        </p:nvSpPr>
        <p:spPr>
          <a:xfrm>
            <a:off x="1855305" y="541119"/>
            <a:ext cx="720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s-ES" sz="2400" dirty="0"/>
              <a:t>Funciones del CEPCI</a:t>
            </a:r>
            <a:endParaRPr lang="es-MX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0C9E17-A16A-442A-98FE-68C177332F9A}"/>
              </a:ext>
            </a:extLst>
          </p:cNvPr>
          <p:cNvSpPr/>
          <p:nvPr/>
        </p:nvSpPr>
        <p:spPr>
          <a:xfrm>
            <a:off x="195469" y="4252796"/>
            <a:ext cx="875306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Promover en coordinación con la Unidad, programas de capacitación y sensibilización en materia de ética, integridad y prevención de conflictos de interés;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Establecer las comisiones que estime necesarias para el cumplimiento de sus funciones;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5775DC-C6CC-4C9E-BEF2-043E54606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127" y="1307505"/>
            <a:ext cx="3005073" cy="2578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721369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643</Words>
  <Application>Microsoft Office PowerPoint</Application>
  <PresentationFormat>Presentación en pantalla (4:3)</PresentationFormat>
  <Paragraphs>45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Black</vt:lpstr>
      <vt:lpstr>Montserrat ExtraBold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MARTHA GUADALUPE AMADOR LARA</cp:lastModifiedBy>
  <cp:revision>83</cp:revision>
  <dcterms:created xsi:type="dcterms:W3CDTF">2021-04-28T01:32:14Z</dcterms:created>
  <dcterms:modified xsi:type="dcterms:W3CDTF">2023-09-30T00:01:53Z</dcterms:modified>
</cp:coreProperties>
</file>