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"/>
  </p:notesMasterIdLst>
  <p:sldIdLst>
    <p:sldId id="266" r:id="rId2"/>
    <p:sldId id="271" r:id="rId3"/>
    <p:sldId id="272" r:id="rId4"/>
    <p:sldId id="274" r:id="rId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9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2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C6633C-98BC-448A-8BBD-7AE28A6F2786}" type="datetimeFigureOut">
              <a:rPr lang="es-MX" smtClean="0"/>
              <a:t>10/11/2023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E83B60-A6F0-4B77-904C-97BF3E1230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11185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b="1" dirty="0"/>
              <a:t>Actividades de Satisfacción Escolar</a:t>
            </a:r>
            <a:r>
              <a:rPr lang="es-MX" dirty="0"/>
              <a:t>: Ceremonias Cívicas; Concurso de Altares; XXIV Jornada Académica Mecánica, Panel interactivo, Proyectos tecnológicos Sustentables; Plática Motivacional </a:t>
            </a:r>
            <a:r>
              <a:rPr lang="es-MX" dirty="0" err="1"/>
              <a:t>Yesenia</a:t>
            </a:r>
            <a:r>
              <a:rPr lang="es-MX" dirty="0"/>
              <a:t> y Joel, movilidad estudiantil PERÚ; Conferencia magistral, Sistemas Robotizados, Dr. Sergio Reyes Sánchez (JAPON) 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83B60-A6F0-4B77-904C-97BF3E12308E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6830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b="1" dirty="0"/>
              <a:t>Actividades de Satisfacción Escolar</a:t>
            </a:r>
            <a:r>
              <a:rPr lang="es-MX" dirty="0"/>
              <a:t>: Ceremonias Cívicas; Concurso de Altares; XXIV Jornada Académica Mecánica, Panel interactivo, Proyectos tecnológicos Sustentables; Plática Motivacional </a:t>
            </a:r>
            <a:r>
              <a:rPr lang="es-MX" dirty="0" err="1"/>
              <a:t>Yesenia</a:t>
            </a:r>
            <a:r>
              <a:rPr lang="es-MX" dirty="0"/>
              <a:t> y Joel, movilidad estudiantil PERÚ; Conferencia magistral, Sistemas Robotizados, Dr. Sergio Reyes Sánchez (JAPON) 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83B60-A6F0-4B77-904C-97BF3E12308E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2105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3B67-BF11-49A0-8EB3-5CF3AB52E5FE}" type="datetimeFigureOut">
              <a:rPr lang="es-ES" smtClean="0"/>
              <a:t>10/11/2023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715-158E-4BA2-AEDF-A995FD2C1C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8452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3B67-BF11-49A0-8EB3-5CF3AB52E5FE}" type="datetimeFigureOut">
              <a:rPr lang="es-ES" smtClean="0"/>
              <a:t>10/11/2023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715-158E-4BA2-AEDF-A995FD2C1C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2603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3B67-BF11-49A0-8EB3-5CF3AB52E5FE}" type="datetimeFigureOut">
              <a:rPr lang="es-ES" smtClean="0"/>
              <a:t>10/11/2023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715-158E-4BA2-AEDF-A995FD2C1C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2490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3B67-BF11-49A0-8EB3-5CF3AB52E5FE}" type="datetimeFigureOut">
              <a:rPr lang="es-ES" smtClean="0"/>
              <a:t>10/11/2023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715-158E-4BA2-AEDF-A995FD2C1C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0680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3B67-BF11-49A0-8EB3-5CF3AB52E5FE}" type="datetimeFigureOut">
              <a:rPr lang="es-ES" smtClean="0"/>
              <a:t>10/11/2023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715-158E-4BA2-AEDF-A995FD2C1C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6461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3B67-BF11-49A0-8EB3-5CF3AB52E5FE}" type="datetimeFigureOut">
              <a:rPr lang="es-ES" smtClean="0"/>
              <a:t>10/11/2023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715-158E-4BA2-AEDF-A995FD2C1C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4431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3B67-BF11-49A0-8EB3-5CF3AB52E5FE}" type="datetimeFigureOut">
              <a:rPr lang="es-ES" smtClean="0"/>
              <a:t>10/11/2023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715-158E-4BA2-AEDF-A995FD2C1C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2258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3B67-BF11-49A0-8EB3-5CF3AB52E5FE}" type="datetimeFigureOut">
              <a:rPr lang="es-ES" smtClean="0"/>
              <a:t>10/11/2023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715-158E-4BA2-AEDF-A995FD2C1C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5504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3B67-BF11-49A0-8EB3-5CF3AB52E5FE}" type="datetimeFigureOut">
              <a:rPr lang="es-ES" smtClean="0"/>
              <a:t>10/11/2023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715-158E-4BA2-AEDF-A995FD2C1C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0260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3B67-BF11-49A0-8EB3-5CF3AB52E5FE}" type="datetimeFigureOut">
              <a:rPr lang="es-ES" smtClean="0"/>
              <a:t>10/11/2023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715-158E-4BA2-AEDF-A995FD2C1C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5687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3B67-BF11-49A0-8EB3-5CF3AB52E5FE}" type="datetimeFigureOut">
              <a:rPr lang="es-ES" smtClean="0"/>
              <a:t>10/11/2023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715-158E-4BA2-AEDF-A995FD2C1C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27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B3B67-BF11-49A0-8EB3-5CF3AB52E5FE}" type="datetimeFigureOut">
              <a:rPr lang="es-ES" smtClean="0"/>
              <a:t>10/11/2023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3D715-158E-4BA2-AEDF-A995FD2C1CA3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357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Rectángulo 17"/>
          <p:cNvSpPr/>
          <p:nvPr/>
        </p:nvSpPr>
        <p:spPr>
          <a:xfrm>
            <a:off x="704101" y="4474633"/>
            <a:ext cx="4920523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2800" b="1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Sesión de Cierre</a:t>
            </a:r>
          </a:p>
          <a:p>
            <a:pPr algn="ctr"/>
            <a:r>
              <a:rPr lang="es-MX" sz="2800" b="1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 y Planeación</a:t>
            </a:r>
            <a:endParaRPr lang="es-ES" sz="2800" b="1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50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397814" y="2700632"/>
            <a:ext cx="57963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>
                <a:solidFill>
                  <a:srgbClr val="922A2A"/>
                </a:solidFill>
                <a:latin typeface="Montserrat ExtraBold" panose="00000900000000000000" pitchFamily="50" charset="0"/>
              </a:rPr>
              <a:t>Eje estratégico</a:t>
            </a:r>
          </a:p>
          <a:p>
            <a:pPr algn="ctr"/>
            <a:r>
              <a:rPr lang="es-MX" sz="3200" b="1" dirty="0">
                <a:solidFill>
                  <a:srgbClr val="922A2A"/>
                </a:solidFill>
                <a:latin typeface="Montserrat ExtraBold" panose="00000900000000000000" pitchFamily="50" charset="0"/>
              </a:rPr>
              <a:t>Internacionalización e Interculturalidad</a:t>
            </a:r>
            <a:endParaRPr lang="es-MX" sz="4000" b="1" dirty="0">
              <a:solidFill>
                <a:srgbClr val="922A2A"/>
              </a:solidFill>
              <a:latin typeface="Montserrat ExtraBold" panose="00000900000000000000" pitchFamily="50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23385" y="1306149"/>
            <a:ext cx="663497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>
                <a:latin typeface="Montserrat Black" panose="00000A00000000000000" pitchFamily="50" charset="0"/>
              </a:rPr>
              <a:t>CTES</a:t>
            </a:r>
          </a:p>
          <a:p>
            <a:r>
              <a:rPr lang="es-ES" dirty="0">
                <a:latin typeface="Montserrat ExtraBold" panose="00000900000000000000" pitchFamily="50" charset="0"/>
              </a:rPr>
              <a:t>CONSEJO TÉCNICO DE EDUCACIÓN SUPERIOR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736401" y="5666388"/>
            <a:ext cx="40209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Septiembre </a:t>
            </a:r>
            <a:r>
              <a:rPr lang="es-ES" sz="4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43257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2600989" y="300571"/>
            <a:ext cx="5718988" cy="73600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1800" b="1" dirty="0"/>
              <a:t>Diseño de la Ruta de Mejora para el ciclo escolar 2023-2024.</a:t>
            </a:r>
            <a:endParaRPr lang="en-US" sz="1800" b="1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7555006"/>
              </p:ext>
            </p:extLst>
          </p:nvPr>
        </p:nvGraphicFramePr>
        <p:xfrm>
          <a:off x="249380" y="945136"/>
          <a:ext cx="8645238" cy="5437539"/>
        </p:xfrm>
        <a:graphic>
          <a:graphicData uri="http://schemas.openxmlformats.org/drawingml/2006/table">
            <a:tbl>
              <a:tblPr/>
              <a:tblGrid>
                <a:gridCol w="1277150">
                  <a:extLst>
                    <a:ext uri="{9D8B030D-6E8A-4147-A177-3AD203B41FA5}">
                      <a16:colId xmlns:a16="http://schemas.microsoft.com/office/drawing/2014/main" val="853149246"/>
                    </a:ext>
                  </a:extLst>
                </a:gridCol>
                <a:gridCol w="1839095">
                  <a:extLst>
                    <a:ext uri="{9D8B030D-6E8A-4147-A177-3AD203B41FA5}">
                      <a16:colId xmlns:a16="http://schemas.microsoft.com/office/drawing/2014/main" val="1869837704"/>
                    </a:ext>
                  </a:extLst>
                </a:gridCol>
                <a:gridCol w="979147">
                  <a:extLst>
                    <a:ext uri="{9D8B030D-6E8A-4147-A177-3AD203B41FA5}">
                      <a16:colId xmlns:a16="http://schemas.microsoft.com/office/drawing/2014/main" val="4096165384"/>
                    </a:ext>
                  </a:extLst>
                </a:gridCol>
                <a:gridCol w="1421894">
                  <a:extLst>
                    <a:ext uri="{9D8B030D-6E8A-4147-A177-3AD203B41FA5}">
                      <a16:colId xmlns:a16="http://schemas.microsoft.com/office/drawing/2014/main" val="769083337"/>
                    </a:ext>
                  </a:extLst>
                </a:gridCol>
                <a:gridCol w="459774">
                  <a:extLst>
                    <a:ext uri="{9D8B030D-6E8A-4147-A177-3AD203B41FA5}">
                      <a16:colId xmlns:a16="http://schemas.microsoft.com/office/drawing/2014/main" val="827833816"/>
                    </a:ext>
                  </a:extLst>
                </a:gridCol>
                <a:gridCol w="1123892">
                  <a:extLst>
                    <a:ext uri="{9D8B030D-6E8A-4147-A177-3AD203B41FA5}">
                      <a16:colId xmlns:a16="http://schemas.microsoft.com/office/drawing/2014/main" val="3334617313"/>
                    </a:ext>
                  </a:extLst>
                </a:gridCol>
                <a:gridCol w="718617">
                  <a:extLst>
                    <a:ext uri="{9D8B030D-6E8A-4147-A177-3AD203B41FA5}">
                      <a16:colId xmlns:a16="http://schemas.microsoft.com/office/drawing/2014/main" val="3508475626"/>
                    </a:ext>
                  </a:extLst>
                </a:gridCol>
                <a:gridCol w="825669">
                  <a:extLst>
                    <a:ext uri="{9D8B030D-6E8A-4147-A177-3AD203B41FA5}">
                      <a16:colId xmlns:a16="http://schemas.microsoft.com/office/drawing/2014/main" val="2550054653"/>
                    </a:ext>
                  </a:extLst>
                </a:gridCol>
              </a:tblGrid>
              <a:tr h="21048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50" charset="0"/>
                        </a:rPr>
                        <a:t>Ejes Estratégicos</a:t>
                      </a:r>
                    </a:p>
                  </a:txBody>
                  <a:tcPr marL="4713" marR="4713" marT="4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50" charset="0"/>
                        </a:rPr>
                        <a:t>Indicadores a considerar</a:t>
                      </a:r>
                    </a:p>
                  </a:txBody>
                  <a:tcPr marL="4713" marR="4713" marT="4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50" charset="0"/>
                        </a:rPr>
                        <a:t>Linea base (valor periodo anterior)</a:t>
                      </a:r>
                    </a:p>
                  </a:txBody>
                  <a:tcPr marL="4713" marR="4713" marT="4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50" charset="0"/>
                        </a:rPr>
                        <a:t>Objetivo</a:t>
                      </a:r>
                    </a:p>
                  </a:txBody>
                  <a:tcPr marL="4713" marR="4713" marT="4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50" charset="0"/>
                        </a:rPr>
                        <a:t>Meta</a:t>
                      </a:r>
                    </a:p>
                  </a:txBody>
                  <a:tcPr marL="4713" marR="4713" marT="4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50" charset="0"/>
                        </a:rPr>
                        <a:t>Acciones programadas</a:t>
                      </a:r>
                    </a:p>
                  </a:txBody>
                  <a:tcPr marL="4713" marR="4713" marT="4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50" charset="0"/>
                        </a:rPr>
                        <a:t>Evidencias</a:t>
                      </a:r>
                    </a:p>
                  </a:txBody>
                  <a:tcPr marL="4713" marR="4713" marT="4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50" charset="0"/>
                        </a:rPr>
                        <a:t>Responsable (S)</a:t>
                      </a:r>
                    </a:p>
                  </a:txBody>
                  <a:tcPr marL="4713" marR="4713" marT="4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2920114"/>
                  </a:ext>
                </a:extLst>
              </a:tr>
              <a:tr h="726798">
                <a:tc rowSpan="8"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50" charset="0"/>
                        </a:rPr>
                        <a:t>3. Internacionalización e Interculturalidad</a:t>
                      </a:r>
                    </a:p>
                  </a:txBody>
                  <a:tcPr marL="4713" marR="4713" marT="4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Número de Docentes extranjeros que imparten cursos o talleres</a:t>
                      </a:r>
                    </a:p>
                  </a:txBody>
                  <a:tcPr marL="4713" marR="4713" marT="4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2</a:t>
                      </a:r>
                    </a:p>
                  </a:txBody>
                  <a:tcPr marL="4713" marR="4713" marT="4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Promover la movilidad de docentes extranjeros en la Universidad que fortalezcan la enseñanza de idiomas </a:t>
                      </a:r>
                    </a:p>
                  </a:txBody>
                  <a:tcPr marL="4713" marR="4713" marT="4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3</a:t>
                      </a:r>
                    </a:p>
                  </a:txBody>
                  <a:tcPr marL="4713" marR="4713" marT="4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Participar en Convocatorias para asistentes de Idiomas </a:t>
                      </a:r>
                      <a:b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</a:br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Firma de Convenios con Instituciones Internacionales</a:t>
                      </a:r>
                    </a:p>
                  </a:txBody>
                  <a:tcPr marL="4713" marR="4713" marT="4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Convocatorias</a:t>
                      </a:r>
                      <a:b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</a:br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Convenios</a:t>
                      </a:r>
                    </a:p>
                  </a:txBody>
                  <a:tcPr marL="4713" marR="4713" marT="4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SA y Depto. de Idiomas</a:t>
                      </a:r>
                      <a:b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</a:br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Vinculación</a:t>
                      </a:r>
                    </a:p>
                  </a:txBody>
                  <a:tcPr marL="4713" marR="4713" marT="4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0470095"/>
                  </a:ext>
                </a:extLst>
              </a:tr>
              <a:tr h="51748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Número de Docentes que imparten cursos o talleres en instituciones extranjeras</a:t>
                      </a:r>
                    </a:p>
                  </a:txBody>
                  <a:tcPr marL="4713" marR="4713" marT="4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0</a:t>
                      </a:r>
                    </a:p>
                  </a:txBody>
                  <a:tcPr marL="4713" marR="4713" marT="4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Fomentar la participación de docentes de la Universidad que participen en programas de movilidad para dar clases en Universidades del extranjero</a:t>
                      </a:r>
                    </a:p>
                  </a:txBody>
                  <a:tcPr marL="4713" marR="4713" marT="4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1</a:t>
                      </a:r>
                    </a:p>
                  </a:txBody>
                  <a:tcPr marL="4713" marR="4713" marT="4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Convenios con Instituciones extranjeras</a:t>
                      </a:r>
                    </a:p>
                  </a:txBody>
                  <a:tcPr marL="4713" marR="4713" marT="4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Convenios</a:t>
                      </a:r>
                    </a:p>
                  </a:txBody>
                  <a:tcPr marL="4713" marR="4713" marT="4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Vinculación</a:t>
                      </a:r>
                    </a:p>
                  </a:txBody>
                  <a:tcPr marL="4713" marR="4713" marT="4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7522068"/>
                  </a:ext>
                </a:extLst>
              </a:tr>
              <a:tr h="61981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Número de Estudiantes extranjeros en movilidad académica</a:t>
                      </a:r>
                    </a:p>
                  </a:txBody>
                  <a:tcPr marL="4713" marR="4713" marT="4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0</a:t>
                      </a:r>
                    </a:p>
                  </a:txBody>
                  <a:tcPr marL="4713" marR="4713" marT="4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Promover la movilidad de estudiantes extranjeros que lleguen a la Universidad a estudiar por periodos cortos, para concluir sus estudios o hacer estancias de investigación.</a:t>
                      </a:r>
                    </a:p>
                  </a:txBody>
                  <a:tcPr marL="4713" marR="4713" marT="4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1</a:t>
                      </a:r>
                    </a:p>
                  </a:txBody>
                  <a:tcPr marL="4713" marR="4713" marT="4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Identificar Convocatorias</a:t>
                      </a:r>
                      <a:br>
                        <a:rPr lang="es-E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</a:br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Convenios con </a:t>
                      </a:r>
                      <a:r>
                        <a:rPr lang="es-E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Instituciones </a:t>
                      </a:r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Extranjeras</a:t>
                      </a:r>
                    </a:p>
                  </a:txBody>
                  <a:tcPr marL="4713" marR="4713" marT="4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Convocatorias</a:t>
                      </a:r>
                      <a:b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</a:br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Convenios</a:t>
                      </a:r>
                    </a:p>
                  </a:txBody>
                  <a:tcPr marL="4713" marR="4713" marT="4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SA y Depto. de Idiomas</a:t>
                      </a:r>
                      <a:b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</a:br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Vinculación</a:t>
                      </a:r>
                    </a:p>
                  </a:txBody>
                  <a:tcPr marL="4713" marR="4713" marT="4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248594"/>
                  </a:ext>
                </a:extLst>
              </a:tr>
              <a:tr h="51748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Número </a:t>
                      </a:r>
                      <a:r>
                        <a:rPr lang="es-E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de Estudiantes </a:t>
                      </a:r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en movilidad nacional e internacional</a:t>
                      </a:r>
                    </a:p>
                  </a:txBody>
                  <a:tcPr marL="4713" marR="4713" marT="4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3</a:t>
                      </a:r>
                    </a:p>
                  </a:txBody>
                  <a:tcPr marL="4713" marR="4713" marT="4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Fomentar la participación de estudiantes de la Universidad en programas de movilidad a otras Universidades nacionales y extranjeras</a:t>
                      </a:r>
                    </a:p>
                  </a:txBody>
                  <a:tcPr marL="4713" marR="4713" marT="4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10</a:t>
                      </a:r>
                    </a:p>
                  </a:txBody>
                  <a:tcPr marL="4713" marR="4713" marT="4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Identificar Convocatorias</a:t>
                      </a:r>
                      <a:b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</a:br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Convenios con Institiciones Extranjeras</a:t>
                      </a:r>
                    </a:p>
                  </a:txBody>
                  <a:tcPr marL="4713" marR="4713" marT="4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Convocatorias</a:t>
                      </a:r>
                      <a:b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</a:br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Convenios</a:t>
                      </a:r>
                    </a:p>
                  </a:txBody>
                  <a:tcPr marL="4713" marR="4713" marT="4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SA y Depto. de Idiomas</a:t>
                      </a:r>
                      <a:b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</a:br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Vinculación</a:t>
                      </a:r>
                    </a:p>
                  </a:txBody>
                  <a:tcPr marL="4713" marR="4713" marT="4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1685926"/>
                  </a:ext>
                </a:extLst>
              </a:tr>
              <a:tr h="41514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Porcentaje de egresados con nivel B1*</a:t>
                      </a:r>
                    </a:p>
                  </a:txBody>
                  <a:tcPr marL="4713" marR="4713" marT="4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14%</a:t>
                      </a:r>
                    </a:p>
                  </a:txBody>
                  <a:tcPr marL="4713" marR="4713" marT="4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Fortalecer la enseñanza de idiomas en la Universidad y evaluar su desempeño al ingresar a al egresar de la Institución</a:t>
                      </a:r>
                    </a:p>
                  </a:txBody>
                  <a:tcPr marL="4713" marR="4713" marT="4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15%</a:t>
                      </a:r>
                    </a:p>
                  </a:txBody>
                  <a:tcPr marL="4713" marR="4713" marT="4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Asesorías</a:t>
                      </a:r>
                      <a:b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</a:br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Cursos remediales</a:t>
                      </a:r>
                    </a:p>
                  </a:txBody>
                  <a:tcPr marL="4713" marR="4713" marT="4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Listas de Asistencia</a:t>
                      </a:r>
                      <a:b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</a:br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Listas de Asistencia</a:t>
                      </a:r>
                    </a:p>
                  </a:txBody>
                  <a:tcPr marL="4713" marR="4713" marT="4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Depto. de Idiomas</a:t>
                      </a:r>
                      <a:b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</a:br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Depto. de Educación Continua</a:t>
                      </a:r>
                    </a:p>
                  </a:txBody>
                  <a:tcPr marL="4713" marR="4713" marT="4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6899326"/>
                  </a:ext>
                </a:extLst>
              </a:tr>
              <a:tr h="83727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Porcentaje de personal academico y mandos medios y superiores con nivel B1 MCE o equivalente</a:t>
                      </a:r>
                    </a:p>
                  </a:txBody>
                  <a:tcPr marL="4713" marR="4713" marT="4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Sin datos</a:t>
                      </a:r>
                    </a:p>
                  </a:txBody>
                  <a:tcPr marL="4713" marR="4713" marT="4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Promover la formación en idiomas en el personal académico y administrativo de la Institución</a:t>
                      </a:r>
                    </a:p>
                  </a:txBody>
                  <a:tcPr marL="4713" marR="4713" marT="4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1%</a:t>
                      </a:r>
                    </a:p>
                  </a:txBody>
                  <a:tcPr marL="4713" marR="4713" marT="4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Evaluar el nivel de inglés de todo el personal académico y administrativo</a:t>
                      </a:r>
                      <a:b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</a:br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Promover la capacitación y certificación</a:t>
                      </a:r>
                    </a:p>
                  </a:txBody>
                  <a:tcPr marL="4713" marR="4713" marT="4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Resultados de la Evaluación</a:t>
                      </a:r>
                      <a:b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</a:br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Listas de Asistencia y Certificaciones</a:t>
                      </a:r>
                    </a:p>
                  </a:txBody>
                  <a:tcPr marL="4713" marR="4713" marT="4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Depto. de idiomas</a:t>
                      </a:r>
                      <a:b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</a:br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Depto. de personal</a:t>
                      </a:r>
                    </a:p>
                  </a:txBody>
                  <a:tcPr marL="4713" marR="4713" marT="4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5982419"/>
                  </a:ext>
                </a:extLst>
              </a:tr>
              <a:tr h="41863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Porcentaje de Personal docente del idioma ingles con nivel C1* MCE o equivalente</a:t>
                      </a:r>
                    </a:p>
                  </a:txBody>
                  <a:tcPr marL="4713" marR="4713" marT="4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13%</a:t>
                      </a:r>
                    </a:p>
                  </a:txBody>
                  <a:tcPr marL="4713" marR="4713" marT="4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Fomentar la actualización y certificación constante del personal docente de idiomas de la Institución</a:t>
                      </a:r>
                    </a:p>
                  </a:txBody>
                  <a:tcPr marL="4713" marR="4713" marT="4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14%</a:t>
                      </a:r>
                    </a:p>
                  </a:txBody>
                  <a:tcPr marL="4713" marR="4713" marT="4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/>
                      </a:r>
                      <a:br>
                        <a:rPr lang="es-MX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</a:br>
                      <a:r>
                        <a:rPr lang="es-MX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Promover la capacitación y certificación</a:t>
                      </a:r>
                    </a:p>
                  </a:txBody>
                  <a:tcPr marL="4713" marR="4713" marT="4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/>
                      </a:r>
                      <a:b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</a:br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Constancias y Certificaciones</a:t>
                      </a:r>
                    </a:p>
                  </a:txBody>
                  <a:tcPr marL="4713" marR="4713" marT="4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Depto. de idiomas</a:t>
                      </a:r>
                      <a:b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</a:br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Depto. de personal</a:t>
                      </a:r>
                    </a:p>
                  </a:txBody>
                  <a:tcPr marL="4713" marR="4713" marT="4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4847955"/>
                  </a:ext>
                </a:extLst>
              </a:tr>
              <a:tr h="72214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Número de acciones realizadas para promover la interculturalidad</a:t>
                      </a:r>
                    </a:p>
                  </a:txBody>
                  <a:tcPr marL="4713" marR="4713" marT="4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6</a:t>
                      </a:r>
                    </a:p>
                  </a:txBody>
                  <a:tcPr marL="4713" marR="4713" marT="4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Fomentar la internacionalización y la interculturalidad en la comunidad universitaria y la sociedad en general</a:t>
                      </a:r>
                    </a:p>
                  </a:txBody>
                  <a:tcPr marL="4713" marR="4713" marT="4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8</a:t>
                      </a:r>
                    </a:p>
                  </a:txBody>
                  <a:tcPr marL="4713" marR="4713" marT="4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Organización de Eventos de Interculturalidad</a:t>
                      </a:r>
                    </a:p>
                  </a:txBody>
                  <a:tcPr marL="4713" marR="4713" marT="4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Programa</a:t>
                      </a:r>
                      <a:br>
                        <a:rPr lang="es-E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</a:br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Listas de Asistencia</a:t>
                      </a:r>
                    </a:p>
                  </a:txBody>
                  <a:tcPr marL="4713" marR="4713" marT="4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Depto. de idiomas</a:t>
                      </a:r>
                      <a:br>
                        <a:rPr lang="es-E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</a:br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Depto. de Actividades Culturales y Deportivas</a:t>
                      </a:r>
                      <a:br>
                        <a:rPr lang="es-E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</a:br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50" charset="0"/>
                        </a:rPr>
                        <a:t>Depto. de Educación Continua</a:t>
                      </a:r>
                    </a:p>
                  </a:txBody>
                  <a:tcPr marL="4713" marR="4713" marT="4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59293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924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5564" y="0"/>
            <a:ext cx="9439564" cy="68580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103121" y="659674"/>
            <a:ext cx="5344986" cy="13389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dirty="0">
                <a:solidFill>
                  <a:schemeClr val="tx1"/>
                </a:solidFill>
                <a:latin typeface="Arial Narrow" panose="020B0606020202030204" pitchFamily="34" charset="0"/>
              </a:rPr>
              <a:t>Collage </a:t>
            </a:r>
          </a:p>
          <a:p>
            <a:pPr algn="ctr"/>
            <a:r>
              <a:rPr lang="es-MX" sz="3200" b="1" dirty="0">
                <a:solidFill>
                  <a:schemeClr val="tx1"/>
                </a:solidFill>
                <a:latin typeface="Arial Narrow" panose="020B0606020202030204" pitchFamily="34" charset="0"/>
              </a:rPr>
              <a:t>Mesa de trabajo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48" y="1903614"/>
            <a:ext cx="4393474" cy="329510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0121" y="1903614"/>
            <a:ext cx="4324421" cy="324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67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5564" y="0"/>
            <a:ext cx="9439564" cy="68580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103121" y="659674"/>
            <a:ext cx="5344986" cy="13389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dirty="0">
                <a:solidFill>
                  <a:schemeClr val="tx1"/>
                </a:solidFill>
                <a:latin typeface="Arial Narrow" panose="020B0606020202030204" pitchFamily="34" charset="0"/>
              </a:rPr>
              <a:t>Collage </a:t>
            </a:r>
          </a:p>
          <a:p>
            <a:pPr algn="ctr"/>
            <a:r>
              <a:rPr lang="es-MX" sz="3200" b="1" dirty="0">
                <a:solidFill>
                  <a:schemeClr val="tx1"/>
                </a:solidFill>
                <a:latin typeface="Arial Narrow" panose="020B0606020202030204" pitchFamily="34" charset="0"/>
              </a:rPr>
              <a:t>Mesa de trabajo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8766" y="1929814"/>
            <a:ext cx="4945149" cy="222531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0133" y="3928431"/>
            <a:ext cx="6316133" cy="284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77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488</Words>
  <Application>Microsoft Office PowerPoint</Application>
  <PresentationFormat>Presentación en pantalla (4:3)</PresentationFormat>
  <Paragraphs>81</Paragraphs>
  <Slides>4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2" baseType="lpstr">
      <vt:lpstr>Arial</vt:lpstr>
      <vt:lpstr>Arial Narrow</vt:lpstr>
      <vt:lpstr>Calibri</vt:lpstr>
      <vt:lpstr>Calibri Light</vt:lpstr>
      <vt:lpstr>Montserrat</vt:lpstr>
      <vt:lpstr>Montserrat Black</vt:lpstr>
      <vt:lpstr>Montserrat ExtraBold</vt:lpstr>
      <vt:lpstr>Diseño personalizado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OMAR HERNANDEZ LANDEROS</dc:creator>
  <cp:lastModifiedBy>OMAR HERNANDEZ LANDEROS</cp:lastModifiedBy>
  <cp:revision>1</cp:revision>
  <dcterms:modified xsi:type="dcterms:W3CDTF">2023-11-10T20:57:45Z</dcterms:modified>
</cp:coreProperties>
</file>