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6" r:id="rId2"/>
    <p:sldId id="257" r:id="rId3"/>
    <p:sldId id="271" r:id="rId4"/>
    <p:sldId id="273" r:id="rId5"/>
    <p:sldId id="272" r:id="rId6"/>
    <p:sldId id="263" r:id="rId7"/>
    <p:sldId id="274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22/08/2023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Actividades: Aplicación de estrategias</a:t>
            </a:r>
            <a:r>
              <a:rPr lang="es-ES" baseline="0" dirty="0"/>
              <a:t> de aprendizaje, Desarrollo del Programa de Valores, Seguimiento a los Datos Estadísticos de casos COVID y al Plan de Vacunación, P E. Mecánica Ceremonia Cívica (8-Feb-2021), personal Directivo, Docente, </a:t>
            </a:r>
            <a:r>
              <a:rPr lang="es-ES" baseline="0" dirty="0" err="1"/>
              <a:t>Admtvo</a:t>
            </a:r>
            <a:r>
              <a:rPr lang="es-ES" baseline="0" dirty="0"/>
              <a:t>. Y Alumnado, Reunión Con Padres de Familia de TSU-M, Mi Escuela en Casa, Desarrollo del Programa de Valores, Seguimiento a las Medidas  Prevención y </a:t>
            </a:r>
            <a:r>
              <a:rPr lang="es-ES" baseline="0" dirty="0" err="1"/>
              <a:t>Preserv</a:t>
            </a:r>
            <a:r>
              <a:rPr lang="es-ES" baseline="0" dirty="0"/>
              <a:t>. de Salud: Sana distancia, Lavado de manos y Uso de cubre-bocas.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663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Actividades: Aplicación de estrategias</a:t>
            </a:r>
            <a:r>
              <a:rPr lang="es-ES" baseline="0" dirty="0"/>
              <a:t> de aprendizaje, Desarrollo del Programa de Valores, Seguimiento a los Datos Estadísticos de casos COVID y al Plan de Vacunación, P E. Mecánica Ceremonia Cívica (8-Feb-2021), personal Directivo, Docente, </a:t>
            </a:r>
            <a:r>
              <a:rPr lang="es-ES" baseline="0" dirty="0" err="1"/>
              <a:t>Admtvo</a:t>
            </a:r>
            <a:r>
              <a:rPr lang="es-ES" baseline="0" dirty="0"/>
              <a:t>. Y Alumnado, Reunión Con Padres de Familia de TSU-M, Mi Escuela en Casa, Desarrollo del Programa de Valores, Seguimiento a las Medidas  Prevención y </a:t>
            </a:r>
            <a:r>
              <a:rPr lang="es-ES" baseline="0" dirty="0" err="1"/>
              <a:t>Preserv</a:t>
            </a:r>
            <a:r>
              <a:rPr lang="es-ES" baseline="0" dirty="0"/>
              <a:t>. de Salud: Sana distancia, Lavado de manos y Uso de cubre-bocas.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871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5438" y="5075214"/>
            <a:ext cx="63722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Evaluación (cierre)</a:t>
            </a:r>
          </a:p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y Planeación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386" y="3175293"/>
            <a:ext cx="579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atin typeface="Montserrat ExtraBold" panose="00000900000000000000" pitchFamily="50" charset="0"/>
              </a:rPr>
              <a:t>Eje:</a:t>
            </a:r>
            <a:endParaRPr lang="es-MX" sz="4800" b="1" dirty="0"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TÉCNICO DE 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331640" y="2030460"/>
            <a:ext cx="5472608" cy="13985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MX" b="1" dirty="0"/>
              <a:t>Normalidad Mínima</a:t>
            </a:r>
            <a:br>
              <a:rPr lang="es-MX" dirty="0">
                <a:solidFill>
                  <a:srgbClr val="000000"/>
                </a:solidFill>
              </a:rPr>
            </a:br>
            <a:endParaRPr lang="es-MX" dirty="0"/>
          </a:p>
        </p:txBody>
      </p:sp>
      <p:sp>
        <p:nvSpPr>
          <p:cNvPr id="16" name="Recortar y redondear rectángulo de esquina sencilla 15"/>
          <p:cNvSpPr/>
          <p:nvPr/>
        </p:nvSpPr>
        <p:spPr>
          <a:xfrm>
            <a:off x="179512" y="3877613"/>
            <a:ext cx="2304256" cy="2298103"/>
          </a:xfrm>
          <a:prstGeom prst="snip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Normalidad Mínima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706369" y="4509071"/>
            <a:ext cx="599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Porcentaje de cumplimiento de programas de estudio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Porcentaje de puntualidad del personal</a:t>
            </a:r>
            <a:endParaRPr lang="es-ES_tradn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91880" y="83671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5F4733-4C93-464E-8CD7-E2C37DCA4B85}"/>
              </a:ext>
            </a:extLst>
          </p:cNvPr>
          <p:cNvSpPr/>
          <p:nvPr/>
        </p:nvSpPr>
        <p:spPr>
          <a:xfrm>
            <a:off x="983673" y="2690336"/>
            <a:ext cx="74260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Mantener el porcentaje de cumplimiento de programas de estudio</a:t>
            </a:r>
          </a:p>
          <a:p>
            <a:endParaRPr lang="es-ES" sz="2800" dirty="0"/>
          </a:p>
          <a:p>
            <a:r>
              <a:rPr lang="es-ES" sz="2800" dirty="0"/>
              <a:t>Incrementar el porcentaje de puntualidad del personal</a:t>
            </a:r>
          </a:p>
        </p:txBody>
      </p:sp>
    </p:spTree>
    <p:extLst>
      <p:ext uri="{BB962C8B-B14F-4D97-AF65-F5344CB8AC3E}">
        <p14:creationId xmlns:p14="http://schemas.microsoft.com/office/powerpoint/2010/main" val="208924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90800" y="392836"/>
            <a:ext cx="592455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Análisis de logros 2022-2023</a:t>
            </a:r>
            <a:endParaRPr lang="en-US" sz="4000" b="1" dirty="0"/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03648"/>
              </p:ext>
            </p:extLst>
          </p:nvPr>
        </p:nvGraphicFramePr>
        <p:xfrm>
          <a:off x="437127" y="1344766"/>
          <a:ext cx="8269746" cy="3839772"/>
        </p:xfrm>
        <a:graphic>
          <a:graphicData uri="http://schemas.openxmlformats.org/drawingml/2006/table">
            <a:tbl>
              <a:tblPr/>
              <a:tblGrid>
                <a:gridCol w="2181382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575540551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964324681"/>
                    </a:ext>
                  </a:extLst>
                </a:gridCol>
                <a:gridCol w="3788509">
                  <a:extLst>
                    <a:ext uri="{9D8B030D-6E8A-4147-A177-3AD203B41FA5}">
                      <a16:colId xmlns:a16="http://schemas.microsoft.com/office/drawing/2014/main" val="2166446179"/>
                    </a:ext>
                  </a:extLst>
                </a:gridCol>
              </a:tblGrid>
              <a:tr h="84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Nombre del indicador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Valor inicial ciclo escolar 2022-2023</a:t>
                      </a:r>
                      <a:endParaRPr lang="es-ES" sz="14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Montserrat" panose="00000500000000000000" pitchFamily="50" charset="0"/>
                        </a:rPr>
                        <a:t>Valor final (%) ciclo 2022-2023</a:t>
                      </a: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Observaciones (retos/desafíos)</a:t>
                      </a: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1030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Montserrat" panose="00000500000000000000" pitchFamily="50" charset="0"/>
                        </a:rPr>
                        <a:t>Porcentaje de cumplimiento de los programas de estudio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Montserrat" panose="00000500000000000000" pitchFamily="50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500325"/>
                  </a:ext>
                </a:extLst>
              </a:tr>
              <a:tr h="1964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Montserrat" panose="00000500000000000000" pitchFamily="50" charset="0"/>
                        </a:rPr>
                        <a:t>Porcentaje de puntualidad del personal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Montserrat" panose="00000500000000000000" pitchFamily="50" charset="0"/>
                        </a:rPr>
                        <a:t>78%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Mayor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consistencia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 de los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registros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;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incrementar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 la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puntualidad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 (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compromiso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 personal); ….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675118"/>
                  </a:ext>
                </a:extLst>
              </a:tr>
            </a:tbl>
          </a:graphicData>
        </a:graphic>
      </p:graphicFrame>
      <p:pic>
        <p:nvPicPr>
          <p:cNvPr id="3" name="Gráfico 2" descr="Cara sonriente sin relleno">
            <a:extLst>
              <a:ext uri="{FF2B5EF4-FFF2-40B4-BE49-F238E27FC236}">
                <a16:creationId xmlns:a16="http://schemas.microsoft.com/office/drawing/2014/main" id="{7DE57D0F-3DAA-427A-B3E4-BD3CCF09F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5418" y="37474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365126"/>
            <a:ext cx="788670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Diseño de la Ruta de Mejora para el ciclo escolar 2023-2024.</a:t>
            </a:r>
            <a:endParaRPr lang="en-US" sz="4000" b="1" dirty="0"/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23076"/>
              </p:ext>
            </p:extLst>
          </p:nvPr>
        </p:nvGraphicFramePr>
        <p:xfrm>
          <a:off x="283820" y="1497166"/>
          <a:ext cx="8576360" cy="3069258"/>
        </p:xfrm>
        <a:graphic>
          <a:graphicData uri="http://schemas.openxmlformats.org/drawingml/2006/table">
            <a:tbl>
              <a:tblPr/>
              <a:tblGrid>
                <a:gridCol w="1267889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1565564">
                  <a:extLst>
                    <a:ext uri="{9D8B030D-6E8A-4147-A177-3AD203B41FA5}">
                      <a16:colId xmlns:a16="http://schemas.microsoft.com/office/drawing/2014/main" val="575540551"/>
                    </a:ext>
                  </a:extLst>
                </a:gridCol>
                <a:gridCol w="568036">
                  <a:extLst>
                    <a:ext uri="{9D8B030D-6E8A-4147-A177-3AD203B41FA5}">
                      <a16:colId xmlns:a16="http://schemas.microsoft.com/office/drawing/2014/main" val="3964324681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21664461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21611090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2270822894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3994855768"/>
                    </a:ext>
                  </a:extLst>
                </a:gridCol>
                <a:gridCol w="1087780">
                  <a:extLst>
                    <a:ext uri="{9D8B030D-6E8A-4147-A177-3AD203B41FA5}">
                      <a16:colId xmlns:a16="http://schemas.microsoft.com/office/drawing/2014/main" val="1563645202"/>
                    </a:ext>
                  </a:extLst>
                </a:gridCol>
              </a:tblGrid>
              <a:tr h="3972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Eje estratégico</a:t>
                      </a:r>
                      <a:r>
                        <a:rPr lang="es-ES" sz="1200" b="1" baseline="0" dirty="0">
                          <a:effectLst/>
                          <a:latin typeface="Montserrat" panose="00000500000000000000" pitchFamily="50" charset="0"/>
                        </a:rPr>
                        <a:t> </a:t>
                      </a: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Indicadores estratégicos</a:t>
                      </a:r>
                      <a:endParaRPr lang="es-ES" sz="14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Objetivo</a:t>
                      </a: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Meta (% o numero)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Acciones </a:t>
                      </a:r>
                      <a:r>
                        <a:rPr lang="es-ES" sz="1200" b="1" dirty="0" err="1">
                          <a:effectLst/>
                          <a:latin typeface="Montserrat" panose="00000500000000000000" pitchFamily="50" charset="0"/>
                        </a:rPr>
                        <a:t>progra</a:t>
                      </a: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s-ES" sz="1200" b="1" dirty="0" err="1">
                          <a:effectLst/>
                          <a:latin typeface="Montserrat" panose="00000500000000000000" pitchFamily="50" charset="0"/>
                        </a:rPr>
                        <a:t>madas</a:t>
                      </a: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Evidencias</a:t>
                      </a:r>
                      <a:r>
                        <a:rPr lang="es-ES" sz="1200" b="1" baseline="0" dirty="0">
                          <a:effectLst/>
                          <a:latin typeface="Montserrat" panose="00000500000000000000" pitchFamily="50" charset="0"/>
                        </a:rPr>
                        <a:t> </a:t>
                      </a: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Responsable 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39720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effectLst/>
                          <a:latin typeface="Montserrat" panose="00000500000000000000" pitchFamily="50" charset="0"/>
                        </a:rPr>
                        <a:t>Indicador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Valor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797657"/>
                  </a:ext>
                </a:extLst>
              </a:tr>
              <a:tr h="11374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Normalidad Mínima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Porcentaje de cumplimiento de los programas de estudio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Mantener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 el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porcentaje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Montserrat" panose="00000500000000000000" pitchFamily="50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Montserrat" panose="00000500000000000000" pitchFamily="50" charset="0"/>
                        </a:rPr>
                        <a:t>Indicadores</a:t>
                      </a:r>
                      <a:r>
                        <a:rPr lang="en-US" sz="1200" b="1" dirty="0">
                          <a:effectLst/>
                          <a:latin typeface="Montserrat" panose="00000500000000000000" pitchFamily="50" charset="0"/>
                        </a:rPr>
                        <a:t> del SGC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Montserrat" panose="00000500000000000000" pitchFamily="50" charset="0"/>
                        </a:rPr>
                        <a:t>Secretaría</a:t>
                      </a:r>
                      <a:r>
                        <a:rPr lang="en-US" sz="1200" b="1" dirty="0">
                          <a:effectLst/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Montserrat" panose="00000500000000000000" pitchFamily="50" charset="0"/>
                        </a:rPr>
                        <a:t>Académica</a:t>
                      </a:r>
                      <a:endParaRPr lang="en-U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500325"/>
                  </a:ext>
                </a:extLst>
              </a:tr>
              <a:tr h="11374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Montserrat" panose="00000500000000000000" pitchFamily="50" charset="0"/>
                        </a:rPr>
                        <a:t>Porcentaje de puntualidad del personal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Incrementar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 el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50" charset="0"/>
                        </a:rPr>
                        <a:t>porcentaje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Montserrat" panose="00000500000000000000" pitchFamily="50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Montserrat" panose="00000500000000000000" pitchFamily="50" charset="0"/>
                        </a:rPr>
                        <a:t>Indicadores</a:t>
                      </a:r>
                      <a:r>
                        <a:rPr lang="en-US" sz="1200" b="1" dirty="0">
                          <a:effectLst/>
                          <a:latin typeface="Montserrat" panose="00000500000000000000" pitchFamily="50" charset="0"/>
                        </a:rPr>
                        <a:t> del SGC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Montserrat" panose="00000500000000000000" pitchFamily="50" charset="0"/>
                        </a:rPr>
                        <a:t>Departa</a:t>
                      </a:r>
                      <a:endParaRPr lang="en-US" sz="1200" b="1" dirty="0">
                        <a:effectLst/>
                        <a:latin typeface="Montserrat" panose="00000500000000000000" pitchFamily="50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Montserrat" panose="00000500000000000000" pitchFamily="50" charset="0"/>
                        </a:rPr>
                        <a:t>mento</a:t>
                      </a:r>
                      <a:r>
                        <a:rPr lang="en-US" sz="1200" b="1" dirty="0">
                          <a:effectLst/>
                          <a:latin typeface="Montserrat" panose="00000500000000000000" pitchFamily="50" charset="0"/>
                        </a:rPr>
                        <a:t> de Personal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031282"/>
                  </a:ext>
                </a:extLst>
              </a:tr>
            </a:tbl>
          </a:graphicData>
        </a:graphic>
      </p:graphicFrame>
      <p:pic>
        <p:nvPicPr>
          <p:cNvPr id="5" name="Gráfico 4" descr="Cara sonriente sin relleno">
            <a:extLst>
              <a:ext uri="{FF2B5EF4-FFF2-40B4-BE49-F238E27FC236}">
                <a16:creationId xmlns:a16="http://schemas.microsoft.com/office/drawing/2014/main" id="{6740A42D-17F3-4A49-AE5E-05B3E82A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2686" y="3705847"/>
            <a:ext cx="484909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8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-1025778" y="142448"/>
            <a:ext cx="5893522" cy="296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Black" panose="00000A00000000000000" pitchFamily="50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Montserrat Black" panose="00000A00000000000000" pitchFamily="50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Black" panose="00000A00000000000000" pitchFamily="50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2A9CD8-4F29-44FA-A90E-EBCF8F4C2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39" t="18065" r="34697" b="8094"/>
          <a:stretch/>
        </p:blipFill>
        <p:spPr>
          <a:xfrm>
            <a:off x="6657917" y="595744"/>
            <a:ext cx="2112010" cy="21197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B2D7685-40C7-4D8B-95FC-D12958658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3" t="13214" r="16970" b="6477"/>
          <a:stretch/>
        </p:blipFill>
        <p:spPr>
          <a:xfrm>
            <a:off x="4969326" y="3227995"/>
            <a:ext cx="3828317" cy="24800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C88551-92C3-4332-B2AB-D3DA31EEDD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35" t="13753" r="16970" b="8902"/>
          <a:stretch/>
        </p:blipFill>
        <p:spPr>
          <a:xfrm>
            <a:off x="540334" y="2396711"/>
            <a:ext cx="4156748" cy="26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5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-1025778" y="142448"/>
            <a:ext cx="5893522" cy="296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Black" panose="00000A00000000000000" pitchFamily="50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Montserrat Black" panose="00000A00000000000000" pitchFamily="50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Black" panose="00000A00000000000000" pitchFamily="50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F261120-FFA5-413C-90C9-1D170DC24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34888"/>
              </p:ext>
            </p:extLst>
          </p:nvPr>
        </p:nvGraphicFramePr>
        <p:xfrm>
          <a:off x="3066909" y="937149"/>
          <a:ext cx="5893520" cy="4983701"/>
        </p:xfrm>
        <a:graphic>
          <a:graphicData uri="http://schemas.openxmlformats.org/drawingml/2006/table">
            <a:tbl>
              <a:tblPr/>
              <a:tblGrid>
                <a:gridCol w="2335625">
                  <a:extLst>
                    <a:ext uri="{9D8B030D-6E8A-4147-A177-3AD203B41FA5}">
                      <a16:colId xmlns:a16="http://schemas.microsoft.com/office/drawing/2014/main" val="1079926449"/>
                    </a:ext>
                  </a:extLst>
                </a:gridCol>
                <a:gridCol w="629288">
                  <a:extLst>
                    <a:ext uri="{9D8B030D-6E8A-4147-A177-3AD203B41FA5}">
                      <a16:colId xmlns:a16="http://schemas.microsoft.com/office/drawing/2014/main" val="1135039503"/>
                    </a:ext>
                  </a:extLst>
                </a:gridCol>
                <a:gridCol w="2335625">
                  <a:extLst>
                    <a:ext uri="{9D8B030D-6E8A-4147-A177-3AD203B41FA5}">
                      <a16:colId xmlns:a16="http://schemas.microsoft.com/office/drawing/2014/main" val="1325488796"/>
                    </a:ext>
                  </a:extLst>
                </a:gridCol>
                <a:gridCol w="592982">
                  <a:extLst>
                    <a:ext uri="{9D8B030D-6E8A-4147-A177-3AD203B41FA5}">
                      <a16:colId xmlns:a16="http://schemas.microsoft.com/office/drawing/2014/main" val="1568780103"/>
                    </a:ext>
                  </a:extLst>
                </a:gridCol>
              </a:tblGrid>
              <a:tr h="28040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de Puntualidad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04428"/>
                  </a:ext>
                </a:extLst>
              </a:tr>
              <a:tr h="2804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Docente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Administrativo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238308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Educativo/Área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24577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6737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Mecatrónica y 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17434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y Gastro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y Gastro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069860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la Información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524758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Idiomas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Idiomas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72633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Energías Renovables y MKT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669585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804885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539739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586370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y Evaluación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62966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Finanzas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018340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Académica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89029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Jurídico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249561"/>
                  </a:ext>
                </a:extLst>
              </a:tr>
              <a:tr h="280406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y Extensión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29046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452</Words>
  <Application>Microsoft Office PowerPoint</Application>
  <PresentationFormat>Presentación en pantalla (4:3)</PresentationFormat>
  <Paragraphs>108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Eurostile</vt:lpstr>
      <vt:lpstr>Montserrat</vt:lpstr>
      <vt:lpstr>Montserrat Black</vt:lpstr>
      <vt:lpstr>Montserrat ExtraBold</vt:lpstr>
      <vt:lpstr>Diseño personalizado</vt:lpstr>
      <vt:lpstr>Presentación de PowerPoint</vt:lpstr>
      <vt:lpstr>Normalidad Mínima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Juan José Pérez</cp:lastModifiedBy>
  <cp:revision>77</cp:revision>
  <dcterms:created xsi:type="dcterms:W3CDTF">2021-04-28T01:32:14Z</dcterms:created>
  <dcterms:modified xsi:type="dcterms:W3CDTF">2023-08-23T02:53:27Z</dcterms:modified>
</cp:coreProperties>
</file>