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66" r:id="rId2"/>
    <p:sldId id="275" r:id="rId3"/>
    <p:sldId id="288" r:id="rId4"/>
    <p:sldId id="290" r:id="rId5"/>
    <p:sldId id="267" r:id="rId6"/>
    <p:sldId id="268" r:id="rId7"/>
    <p:sldId id="291" r:id="rId8"/>
    <p:sldId id="292" r:id="rId9"/>
    <p:sldId id="281" r:id="rId10"/>
    <p:sldId id="294" r:id="rId11"/>
    <p:sldId id="283" r:id="rId1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27BA"/>
    <a:srgbClr val="530D46"/>
    <a:srgbClr val="51AD13"/>
    <a:srgbClr val="CCFFCC"/>
    <a:srgbClr val="922A2A"/>
    <a:srgbClr val="A5E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6FD9A1-3C70-476D-90BC-532DE38F65C6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</dgm:pt>
    <dgm:pt modelId="{35B5E5CE-E10F-45E8-B699-DF7233A12BF1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Ingreso</a:t>
          </a:r>
        </a:p>
      </dgm:t>
    </dgm:pt>
    <dgm:pt modelId="{E625CD16-2A7E-412D-BCE7-9BA1C7944862}" type="parTrans" cxnId="{6FA80A5C-B6E7-4882-9E1B-BC1744ECB2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2EAE-E533-4B2C-8C7F-D8C3E0BEAE00}" type="sibTrans" cxnId="{6FA80A5C-B6E7-4882-9E1B-BC1744ECB221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9A281-DEBA-4D4E-9036-A2B05335C6F0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Permanencia</a:t>
          </a:r>
        </a:p>
      </dgm:t>
    </dgm:pt>
    <dgm:pt modelId="{E95D4061-2244-4845-B48B-AF16E65FD6A8}" type="parTrans" cxnId="{F9A103D8-0E6F-4CF0-ABAA-3266636CBD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5C239-B54C-4C46-B497-3A314398F55D}" type="sibTrans" cxnId="{F9A103D8-0E6F-4CF0-ABAA-3266636CBD0F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51DB31-61E6-4DBB-9069-E8AE1B2550EF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Egreso</a:t>
          </a:r>
        </a:p>
      </dgm:t>
    </dgm:pt>
    <dgm:pt modelId="{C70C4591-FE89-4C20-AA5F-10E06CB234BB}" type="parTrans" cxnId="{255107FD-4ED8-48B7-BB75-0B81A268027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755E66-01D0-4D41-AF66-2947FC2F4BBB}" type="sibTrans" cxnId="{255107FD-4ED8-48B7-BB75-0B81A268027B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21E707-4B6C-4CFB-96B2-4DD05CDB947C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Brindar al aspirante las condiciones pertinentes de ingreso.</a:t>
          </a:r>
        </a:p>
      </dgm:t>
    </dgm:pt>
    <dgm:pt modelId="{39CD6F2C-EA7E-4B0F-ACDE-7ADBB75167F2}" type="parTrans" cxnId="{02D9EA1C-DC77-4C9D-90F8-2FD6CB119714}">
      <dgm:prSet/>
      <dgm:spPr/>
      <dgm:t>
        <a:bodyPr/>
        <a:lstStyle/>
        <a:p>
          <a:endParaRPr lang="es-MX"/>
        </a:p>
      </dgm:t>
    </dgm:pt>
    <dgm:pt modelId="{10BEC6F4-47CA-4BAB-B951-F854BD5ADADA}" type="sibTrans" cxnId="{02D9EA1C-DC77-4C9D-90F8-2FD6CB119714}">
      <dgm:prSet/>
      <dgm:spPr/>
      <dgm:t>
        <a:bodyPr/>
        <a:lstStyle/>
        <a:p>
          <a:endParaRPr lang="es-MX"/>
        </a:p>
      </dgm:t>
    </dgm:pt>
    <dgm:pt modelId="{AC0E91CB-0F60-4316-8AC2-0C39A8B81077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Mantener el porcentaje de retención de estudiantes en los primeros tres cuatrimestres. </a:t>
          </a:r>
        </a:p>
      </dgm:t>
    </dgm:pt>
    <dgm:pt modelId="{9C27C719-185B-4FB6-A5EA-CD226DF4A192}" type="parTrans" cxnId="{6B629F01-4D20-45A1-97FF-FD86622DD31B}">
      <dgm:prSet/>
      <dgm:spPr/>
      <dgm:t>
        <a:bodyPr/>
        <a:lstStyle/>
        <a:p>
          <a:endParaRPr lang="es-MX"/>
        </a:p>
      </dgm:t>
    </dgm:pt>
    <dgm:pt modelId="{82F17FC9-268A-4F10-B957-338E5117AEF0}" type="sibTrans" cxnId="{6B629F01-4D20-45A1-97FF-FD86622DD31B}">
      <dgm:prSet/>
      <dgm:spPr/>
      <dgm:t>
        <a:bodyPr/>
        <a:lstStyle/>
        <a:p>
          <a:endParaRPr lang="es-MX"/>
        </a:p>
      </dgm:t>
    </dgm:pt>
    <dgm:pt modelId="{D4BD40BF-406D-461A-9543-188FC5B5AE7C}">
      <dgm:prSet/>
      <dgm:spPr/>
      <dgm:t>
        <a:bodyPr/>
        <a:lstStyle/>
        <a:p>
          <a:r>
            <a:rPr lang="es-MX" dirty="0">
              <a:latin typeface="Arial" panose="020B0604020202020204" pitchFamily="34" charset="0"/>
              <a:cs typeface="Arial" panose="020B0604020202020204" pitchFamily="34" charset="0"/>
            </a:rPr>
            <a:t>Incrementar la eficiencia terminal y titulación en los Programas Educativos. </a:t>
          </a:r>
        </a:p>
      </dgm:t>
    </dgm:pt>
    <dgm:pt modelId="{521E89B2-E667-4E21-8E5E-A1BAEFC47F1D}" type="parTrans" cxnId="{F3591FE8-D2DE-4D5F-BCCF-9EB1FA8221CF}">
      <dgm:prSet/>
      <dgm:spPr/>
      <dgm:t>
        <a:bodyPr/>
        <a:lstStyle/>
        <a:p>
          <a:endParaRPr lang="es-MX"/>
        </a:p>
      </dgm:t>
    </dgm:pt>
    <dgm:pt modelId="{10A57B82-1CCA-4D40-AE94-1A3DF951BC46}" type="sibTrans" cxnId="{F3591FE8-D2DE-4D5F-BCCF-9EB1FA8221CF}">
      <dgm:prSet/>
      <dgm:spPr/>
      <dgm:t>
        <a:bodyPr/>
        <a:lstStyle/>
        <a:p>
          <a:endParaRPr lang="es-MX"/>
        </a:p>
      </dgm:t>
    </dgm:pt>
    <dgm:pt modelId="{D9F3DA55-3439-4F54-B00E-A75D6036DF1F}" type="pres">
      <dgm:prSet presAssocID="{F46FD9A1-3C70-476D-90BC-532DE38F65C6}" presName="Name0" presStyleCnt="0">
        <dgm:presLayoutVars>
          <dgm:dir/>
          <dgm:animLvl val="lvl"/>
          <dgm:resizeHandles val="exact"/>
        </dgm:presLayoutVars>
      </dgm:prSet>
      <dgm:spPr/>
    </dgm:pt>
    <dgm:pt modelId="{AFE5EC68-8E34-4952-B977-DBABBB53E66A}" type="pres">
      <dgm:prSet presAssocID="{35B5E5CE-E10F-45E8-B699-DF7233A12BF1}" presName="linNode" presStyleCnt="0"/>
      <dgm:spPr/>
    </dgm:pt>
    <dgm:pt modelId="{58E32B97-C28C-4B3E-B917-B74C0869085D}" type="pres">
      <dgm:prSet presAssocID="{35B5E5CE-E10F-45E8-B699-DF7233A12BF1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53AA619-B754-4A27-ACB9-FBD69D4F919F}" type="pres">
      <dgm:prSet presAssocID="{35B5E5CE-E10F-45E8-B699-DF7233A12BF1}" presName="descendantText" presStyleLbl="alignAccFollowNode1" presStyleIdx="0" presStyleCnt="3">
        <dgm:presLayoutVars>
          <dgm:bulletEnabled val="1"/>
        </dgm:presLayoutVars>
      </dgm:prSet>
      <dgm:spPr/>
    </dgm:pt>
    <dgm:pt modelId="{48186555-708C-4B0E-98E8-C4E60AFD3719}" type="pres">
      <dgm:prSet presAssocID="{9E5F2EAE-E533-4B2C-8C7F-D8C3E0BEAE00}" presName="sp" presStyleCnt="0"/>
      <dgm:spPr/>
    </dgm:pt>
    <dgm:pt modelId="{4FFA74DD-1A16-4563-9709-C6BF79F58EDB}" type="pres">
      <dgm:prSet presAssocID="{6559A281-DEBA-4D4E-9036-A2B05335C6F0}" presName="linNode" presStyleCnt="0"/>
      <dgm:spPr/>
    </dgm:pt>
    <dgm:pt modelId="{24DCA30F-A97D-4532-A27A-7AF41692D715}" type="pres">
      <dgm:prSet presAssocID="{6559A281-DEBA-4D4E-9036-A2B05335C6F0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3BEC285-715A-48B8-882D-7FBB66484902}" type="pres">
      <dgm:prSet presAssocID="{6559A281-DEBA-4D4E-9036-A2B05335C6F0}" presName="descendantText" presStyleLbl="alignAccFollowNode1" presStyleIdx="1" presStyleCnt="3">
        <dgm:presLayoutVars>
          <dgm:bulletEnabled val="1"/>
        </dgm:presLayoutVars>
      </dgm:prSet>
      <dgm:spPr/>
    </dgm:pt>
    <dgm:pt modelId="{51AA022D-0E5A-40CC-8DD2-DFD82977FF95}" type="pres">
      <dgm:prSet presAssocID="{89A5C239-B54C-4C46-B497-3A314398F55D}" presName="sp" presStyleCnt="0"/>
      <dgm:spPr/>
    </dgm:pt>
    <dgm:pt modelId="{6240B8E3-3801-40E1-A992-DCE02FD0819E}" type="pres">
      <dgm:prSet presAssocID="{CE51DB31-61E6-4DBB-9069-E8AE1B2550EF}" presName="linNode" presStyleCnt="0"/>
      <dgm:spPr/>
    </dgm:pt>
    <dgm:pt modelId="{945890CE-8644-4F97-A36D-390BD3AE484F}" type="pres">
      <dgm:prSet presAssocID="{CE51DB31-61E6-4DBB-9069-E8AE1B2550EF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F2C9D30-3C09-4219-A0D6-3AC3982FE6C3}" type="pres">
      <dgm:prSet presAssocID="{CE51DB31-61E6-4DBB-9069-E8AE1B2550EF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6B629F01-4D20-45A1-97FF-FD86622DD31B}" srcId="{6559A281-DEBA-4D4E-9036-A2B05335C6F0}" destId="{AC0E91CB-0F60-4316-8AC2-0C39A8B81077}" srcOrd="0" destOrd="0" parTransId="{9C27C719-185B-4FB6-A5EA-CD226DF4A192}" sibTransId="{82F17FC9-268A-4F10-B957-338E5117AEF0}"/>
    <dgm:cxn modelId="{E4323D09-D408-45A0-AA23-9D395BE0B384}" type="presOf" srcId="{8321E707-4B6C-4CFB-96B2-4DD05CDB947C}" destId="{653AA619-B754-4A27-ACB9-FBD69D4F919F}" srcOrd="0" destOrd="0" presId="urn:microsoft.com/office/officeart/2005/8/layout/vList5"/>
    <dgm:cxn modelId="{037DFE1A-A2E5-4D11-8A40-42AC3A0AB792}" type="presOf" srcId="{F46FD9A1-3C70-476D-90BC-532DE38F65C6}" destId="{D9F3DA55-3439-4F54-B00E-A75D6036DF1F}" srcOrd="0" destOrd="0" presId="urn:microsoft.com/office/officeart/2005/8/layout/vList5"/>
    <dgm:cxn modelId="{02D9EA1C-DC77-4C9D-90F8-2FD6CB119714}" srcId="{35B5E5CE-E10F-45E8-B699-DF7233A12BF1}" destId="{8321E707-4B6C-4CFB-96B2-4DD05CDB947C}" srcOrd="0" destOrd="0" parTransId="{39CD6F2C-EA7E-4B0F-ACDE-7ADBB75167F2}" sibTransId="{10BEC6F4-47CA-4BAB-B951-F854BD5ADADA}"/>
    <dgm:cxn modelId="{81E0063A-27A7-4B1A-AAE1-F43EBE38D573}" type="presOf" srcId="{AC0E91CB-0F60-4316-8AC2-0C39A8B81077}" destId="{13BEC285-715A-48B8-882D-7FBB66484902}" srcOrd="0" destOrd="0" presId="urn:microsoft.com/office/officeart/2005/8/layout/vList5"/>
    <dgm:cxn modelId="{A3E8FB5B-421D-473E-ACCD-4B228C4D184C}" type="presOf" srcId="{6559A281-DEBA-4D4E-9036-A2B05335C6F0}" destId="{24DCA30F-A97D-4532-A27A-7AF41692D715}" srcOrd="0" destOrd="0" presId="urn:microsoft.com/office/officeart/2005/8/layout/vList5"/>
    <dgm:cxn modelId="{6FA80A5C-B6E7-4882-9E1B-BC1744ECB221}" srcId="{F46FD9A1-3C70-476D-90BC-532DE38F65C6}" destId="{35B5E5CE-E10F-45E8-B699-DF7233A12BF1}" srcOrd="0" destOrd="0" parTransId="{E625CD16-2A7E-412D-BCE7-9BA1C7944862}" sibTransId="{9E5F2EAE-E533-4B2C-8C7F-D8C3E0BEAE00}"/>
    <dgm:cxn modelId="{16C0345F-4433-4824-9BA3-2118E93588B3}" type="presOf" srcId="{35B5E5CE-E10F-45E8-B699-DF7233A12BF1}" destId="{58E32B97-C28C-4B3E-B917-B74C0869085D}" srcOrd="0" destOrd="0" presId="urn:microsoft.com/office/officeart/2005/8/layout/vList5"/>
    <dgm:cxn modelId="{62BB1776-5134-4F58-B63D-7FD115374189}" type="presOf" srcId="{CE51DB31-61E6-4DBB-9069-E8AE1B2550EF}" destId="{945890CE-8644-4F97-A36D-390BD3AE484F}" srcOrd="0" destOrd="0" presId="urn:microsoft.com/office/officeart/2005/8/layout/vList5"/>
    <dgm:cxn modelId="{BFA17989-30FA-4B19-A800-64331325FB0A}" type="presOf" srcId="{D4BD40BF-406D-461A-9543-188FC5B5AE7C}" destId="{8F2C9D30-3C09-4219-A0D6-3AC3982FE6C3}" srcOrd="0" destOrd="0" presId="urn:microsoft.com/office/officeart/2005/8/layout/vList5"/>
    <dgm:cxn modelId="{F9A103D8-0E6F-4CF0-ABAA-3266636CBD0F}" srcId="{F46FD9A1-3C70-476D-90BC-532DE38F65C6}" destId="{6559A281-DEBA-4D4E-9036-A2B05335C6F0}" srcOrd="1" destOrd="0" parTransId="{E95D4061-2244-4845-B48B-AF16E65FD6A8}" sibTransId="{89A5C239-B54C-4C46-B497-3A314398F55D}"/>
    <dgm:cxn modelId="{F3591FE8-D2DE-4D5F-BCCF-9EB1FA8221CF}" srcId="{CE51DB31-61E6-4DBB-9069-E8AE1B2550EF}" destId="{D4BD40BF-406D-461A-9543-188FC5B5AE7C}" srcOrd="0" destOrd="0" parTransId="{521E89B2-E667-4E21-8E5E-A1BAEFC47F1D}" sibTransId="{10A57B82-1CCA-4D40-AE94-1A3DF951BC46}"/>
    <dgm:cxn modelId="{255107FD-4ED8-48B7-BB75-0B81A268027B}" srcId="{F46FD9A1-3C70-476D-90BC-532DE38F65C6}" destId="{CE51DB31-61E6-4DBB-9069-E8AE1B2550EF}" srcOrd="2" destOrd="0" parTransId="{C70C4591-FE89-4C20-AA5F-10E06CB234BB}" sibTransId="{21755E66-01D0-4D41-AF66-2947FC2F4BBB}"/>
    <dgm:cxn modelId="{87D353F5-6A4A-4728-B9F6-401696121306}" type="presParOf" srcId="{D9F3DA55-3439-4F54-B00E-A75D6036DF1F}" destId="{AFE5EC68-8E34-4952-B977-DBABBB53E66A}" srcOrd="0" destOrd="0" presId="urn:microsoft.com/office/officeart/2005/8/layout/vList5"/>
    <dgm:cxn modelId="{91A0C852-2AA2-4444-BA9A-4A9AA0F34427}" type="presParOf" srcId="{AFE5EC68-8E34-4952-B977-DBABBB53E66A}" destId="{58E32B97-C28C-4B3E-B917-B74C0869085D}" srcOrd="0" destOrd="0" presId="urn:microsoft.com/office/officeart/2005/8/layout/vList5"/>
    <dgm:cxn modelId="{70473155-6E56-465E-81BB-F3BDFD5A7F83}" type="presParOf" srcId="{AFE5EC68-8E34-4952-B977-DBABBB53E66A}" destId="{653AA619-B754-4A27-ACB9-FBD69D4F919F}" srcOrd="1" destOrd="0" presId="urn:microsoft.com/office/officeart/2005/8/layout/vList5"/>
    <dgm:cxn modelId="{EDB7F7AB-C11C-42DA-80F9-E7586C438AC2}" type="presParOf" srcId="{D9F3DA55-3439-4F54-B00E-A75D6036DF1F}" destId="{48186555-708C-4B0E-98E8-C4E60AFD3719}" srcOrd="1" destOrd="0" presId="urn:microsoft.com/office/officeart/2005/8/layout/vList5"/>
    <dgm:cxn modelId="{C714D40F-DD82-4FE9-A176-FD6BD3A4A71D}" type="presParOf" srcId="{D9F3DA55-3439-4F54-B00E-A75D6036DF1F}" destId="{4FFA74DD-1A16-4563-9709-C6BF79F58EDB}" srcOrd="2" destOrd="0" presId="urn:microsoft.com/office/officeart/2005/8/layout/vList5"/>
    <dgm:cxn modelId="{E12514C0-D4D2-4374-A372-57A5614C3D51}" type="presParOf" srcId="{4FFA74DD-1A16-4563-9709-C6BF79F58EDB}" destId="{24DCA30F-A97D-4532-A27A-7AF41692D715}" srcOrd="0" destOrd="0" presId="urn:microsoft.com/office/officeart/2005/8/layout/vList5"/>
    <dgm:cxn modelId="{F6D1E6EA-40A8-420F-A493-C0205147AE14}" type="presParOf" srcId="{4FFA74DD-1A16-4563-9709-C6BF79F58EDB}" destId="{13BEC285-715A-48B8-882D-7FBB66484902}" srcOrd="1" destOrd="0" presId="urn:microsoft.com/office/officeart/2005/8/layout/vList5"/>
    <dgm:cxn modelId="{60E31D42-F976-401D-9CA2-E995CF6014B8}" type="presParOf" srcId="{D9F3DA55-3439-4F54-B00E-A75D6036DF1F}" destId="{51AA022D-0E5A-40CC-8DD2-DFD82977FF95}" srcOrd="3" destOrd="0" presId="urn:microsoft.com/office/officeart/2005/8/layout/vList5"/>
    <dgm:cxn modelId="{0AA842B6-3919-49D8-B7DD-EC1EA88FE4AB}" type="presParOf" srcId="{D9F3DA55-3439-4F54-B00E-A75D6036DF1F}" destId="{6240B8E3-3801-40E1-A992-DCE02FD0819E}" srcOrd="4" destOrd="0" presId="urn:microsoft.com/office/officeart/2005/8/layout/vList5"/>
    <dgm:cxn modelId="{F45C0E2B-930B-4BE6-8B88-67371FBA10B4}" type="presParOf" srcId="{6240B8E3-3801-40E1-A992-DCE02FD0819E}" destId="{945890CE-8644-4F97-A36D-390BD3AE484F}" srcOrd="0" destOrd="0" presId="urn:microsoft.com/office/officeart/2005/8/layout/vList5"/>
    <dgm:cxn modelId="{72112EB0-0576-47D9-8566-AA7C1060CF18}" type="presParOf" srcId="{6240B8E3-3801-40E1-A992-DCE02FD0819E}" destId="{8F2C9D30-3C09-4219-A0D6-3AC3982FE6C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AA619-B754-4A27-ACB9-FBD69D4F919F}">
      <dsp:nvSpPr>
        <dsp:cNvPr id="0" name=""/>
        <dsp:cNvSpPr/>
      </dsp:nvSpPr>
      <dsp:spPr>
        <a:xfrm rot="5400000">
          <a:off x="5148977" y="-2022323"/>
          <a:ext cx="1023301" cy="5327650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Brindar al aspirante las condiciones pertinentes de ingreso.</a:t>
          </a:r>
        </a:p>
      </dsp:txBody>
      <dsp:txXfrm rot="-5400000">
        <a:off x="2996803" y="179804"/>
        <a:ext cx="5277697" cy="923395"/>
      </dsp:txXfrm>
    </dsp:sp>
    <dsp:sp modelId="{58E32B97-C28C-4B3E-B917-B74C0869085D}">
      <dsp:nvSpPr>
        <dsp:cNvPr id="0" name=""/>
        <dsp:cNvSpPr/>
      </dsp:nvSpPr>
      <dsp:spPr>
        <a:xfrm>
          <a:off x="0" y="1938"/>
          <a:ext cx="2996803" cy="127912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" panose="020B0604020202020204" pitchFamily="34" charset="0"/>
              <a:cs typeface="Arial" panose="020B0604020202020204" pitchFamily="34" charset="0"/>
            </a:rPr>
            <a:t>Ingreso</a:t>
          </a:r>
        </a:p>
      </dsp:txBody>
      <dsp:txXfrm>
        <a:off x="62442" y="64380"/>
        <a:ext cx="2871919" cy="1154243"/>
      </dsp:txXfrm>
    </dsp:sp>
    <dsp:sp modelId="{13BEC285-715A-48B8-882D-7FBB66484902}">
      <dsp:nvSpPr>
        <dsp:cNvPr id="0" name=""/>
        <dsp:cNvSpPr/>
      </dsp:nvSpPr>
      <dsp:spPr>
        <a:xfrm rot="5400000">
          <a:off x="5148977" y="-679239"/>
          <a:ext cx="1023301" cy="5327650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Mantener el porcentaje de retención de estudiantes en los primeros tres cuatrimestres. </a:t>
          </a:r>
        </a:p>
      </dsp:txBody>
      <dsp:txXfrm rot="-5400000">
        <a:off x="2996803" y="1522888"/>
        <a:ext cx="5277697" cy="923395"/>
      </dsp:txXfrm>
    </dsp:sp>
    <dsp:sp modelId="{24DCA30F-A97D-4532-A27A-7AF41692D715}">
      <dsp:nvSpPr>
        <dsp:cNvPr id="0" name=""/>
        <dsp:cNvSpPr/>
      </dsp:nvSpPr>
      <dsp:spPr>
        <a:xfrm>
          <a:off x="0" y="1345021"/>
          <a:ext cx="2996803" cy="1279127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" panose="020B0604020202020204" pitchFamily="34" charset="0"/>
              <a:cs typeface="Arial" panose="020B0604020202020204" pitchFamily="34" charset="0"/>
            </a:rPr>
            <a:t>Permanencia</a:t>
          </a:r>
        </a:p>
      </dsp:txBody>
      <dsp:txXfrm>
        <a:off x="62442" y="1407463"/>
        <a:ext cx="2871919" cy="1154243"/>
      </dsp:txXfrm>
    </dsp:sp>
    <dsp:sp modelId="{8F2C9D30-3C09-4219-A0D6-3AC3982FE6C3}">
      <dsp:nvSpPr>
        <dsp:cNvPr id="0" name=""/>
        <dsp:cNvSpPr/>
      </dsp:nvSpPr>
      <dsp:spPr>
        <a:xfrm rot="5400000">
          <a:off x="5148977" y="663843"/>
          <a:ext cx="1023301" cy="5327650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Incrementar la eficiencia terminal y titulación en los Programas Educativos. </a:t>
          </a:r>
        </a:p>
      </dsp:txBody>
      <dsp:txXfrm rot="-5400000">
        <a:off x="2996803" y="2865971"/>
        <a:ext cx="5277697" cy="923395"/>
      </dsp:txXfrm>
    </dsp:sp>
    <dsp:sp modelId="{945890CE-8644-4F97-A36D-390BD3AE484F}">
      <dsp:nvSpPr>
        <dsp:cNvPr id="0" name=""/>
        <dsp:cNvSpPr/>
      </dsp:nvSpPr>
      <dsp:spPr>
        <a:xfrm>
          <a:off x="0" y="2688105"/>
          <a:ext cx="2996803" cy="1279127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" panose="020B0604020202020204" pitchFamily="34" charset="0"/>
              <a:cs typeface="Arial" panose="020B0604020202020204" pitchFamily="34" charset="0"/>
            </a:rPr>
            <a:t>Egreso</a:t>
          </a:r>
        </a:p>
      </dsp:txBody>
      <dsp:txXfrm>
        <a:off x="62442" y="2750547"/>
        <a:ext cx="2871919" cy="11542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6633C-98BC-448A-8BBD-7AE28A6F2786}" type="datetimeFigureOut">
              <a:rPr lang="es-MX" smtClean="0"/>
              <a:t>28/09/2023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E83B60-A6F0-4B77-904C-97BF3E12308E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111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7066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Permanecen las mismas acciones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94782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Permanecen las mismas acciones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77056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Se modifican las acciones de titulación </a:t>
            </a:r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E83B60-A6F0-4B77-904C-97BF3E12308E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65002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8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66636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9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00478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4A05B-5D4E-244C-BB35-77CC98FFB78F}" type="slidenum">
              <a:rPr lang="es-ES_tradnl" smtClean="0"/>
              <a:t>10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1688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93F73-CB14-6F2A-7FDD-E160CA18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42A0DC3-851F-3658-C639-A84E2078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26DEF5-1842-20C9-E14F-95928102F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A7B7EF-3EB3-99F2-C286-51282B09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CAED527-06E0-8FD3-4A91-8609BD3478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27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75687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27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72603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8249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BDDD4-C5BD-4B9E-5DBF-FEC6A0F9D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167FE8E-582B-E045-0303-A7223A27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DFD161-F19B-4CF1-3446-581635F5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4B6D462-C22A-5315-865E-49977A9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0112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2845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10680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646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443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92258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55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0026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B3B67-BF11-49A0-8EB3-5CF3AB52E5FE}" type="datetimeFigureOut">
              <a:rPr lang="es-ES" smtClean="0"/>
              <a:t>28/09/2023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3D715-158E-4BA2-AEDF-A995FD2C1CA3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5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/>
          <p:cNvSpPr/>
          <p:nvPr/>
        </p:nvSpPr>
        <p:spPr>
          <a:xfrm>
            <a:off x="766806" y="5174225"/>
            <a:ext cx="558838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2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Seguimiento de avances </a:t>
            </a:r>
          </a:p>
          <a:p>
            <a:pPr algn="ctr"/>
            <a:r>
              <a:rPr lang="es-ES" sz="3200" b="1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50" charset="0"/>
              </a:rPr>
              <a:t>y evaluación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44652" y="2871486"/>
            <a:ext cx="643269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500" b="1" dirty="0">
                <a:latin typeface="Arial" panose="020B0604020202020204" pitchFamily="34" charset="0"/>
                <a:cs typeface="Arial" panose="020B0604020202020204" pitchFamily="34" charset="0"/>
              </a:rPr>
              <a:t>Eje: </a:t>
            </a:r>
            <a:r>
              <a:rPr lang="es-MX" sz="3500" b="1" dirty="0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</a:t>
            </a:r>
          </a:p>
          <a:p>
            <a:pPr algn="ctr"/>
            <a:r>
              <a:rPr lang="es-MX" sz="3500" b="1" dirty="0">
                <a:solidFill>
                  <a:srgbClr val="0064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Ingreso- Permanencia - Egreso</a:t>
            </a:r>
          </a:p>
          <a:p>
            <a:pPr algn="ctr"/>
            <a:endParaRPr lang="es-MX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44652" y="1145166"/>
            <a:ext cx="66349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>
                <a:latin typeface="Montserrat Black" panose="00000A00000000000000" pitchFamily="50" charset="0"/>
              </a:rPr>
              <a:t>CTES</a:t>
            </a:r>
          </a:p>
          <a:p>
            <a:r>
              <a:rPr lang="es-ES" dirty="0">
                <a:latin typeface="Montserrat ExtraBold" panose="00000900000000000000" pitchFamily="50" charset="0"/>
              </a:rPr>
              <a:t>CONSEJO TÉCNICO DE EDUCACIÓN SUPERIOR</a:t>
            </a:r>
          </a:p>
        </p:txBody>
      </p:sp>
    </p:spTree>
    <p:extLst>
      <p:ext uri="{BB962C8B-B14F-4D97-AF65-F5344CB8AC3E}">
        <p14:creationId xmlns:p14="http://schemas.microsoft.com/office/powerpoint/2010/main" val="432576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D5512220-EDFA-CC20-1AA9-0E69C4670F66}"/>
              </a:ext>
            </a:extLst>
          </p:cNvPr>
          <p:cNvSpPr txBox="1"/>
          <p:nvPr/>
        </p:nvSpPr>
        <p:spPr>
          <a:xfrm>
            <a:off x="0" y="250"/>
            <a:ext cx="2830110" cy="102598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latin typeface="Arial Black" pitchFamily="34" charset="0"/>
              </a:rPr>
              <a:t>Actividades realizadas</a:t>
            </a:r>
            <a:endParaRPr lang="es-MX" sz="3200" b="1" dirty="0">
              <a:solidFill>
                <a:schemeClr val="bg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s-MX" sz="2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Egreso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52846A1-1467-4C10-9C14-DBFF9928DB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" r="1906"/>
          <a:stretch/>
        </p:blipFill>
        <p:spPr>
          <a:xfrm>
            <a:off x="2830109" y="0"/>
            <a:ext cx="6179667" cy="396799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FAF68B3-8B01-4116-9BF0-BE88818211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89" b="37139"/>
          <a:stretch/>
        </p:blipFill>
        <p:spPr>
          <a:xfrm>
            <a:off x="0" y="1026238"/>
            <a:ext cx="3095538" cy="3025646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1C2BF97A-C554-4A5C-9197-611E758F4FB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266" t="30958" r="7523" b="9021"/>
          <a:stretch/>
        </p:blipFill>
        <p:spPr>
          <a:xfrm>
            <a:off x="0" y="3770850"/>
            <a:ext cx="6375633" cy="30871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ABD21C1-3845-425D-91FC-C8C6418C199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9" b="35413"/>
          <a:stretch/>
        </p:blipFill>
        <p:spPr>
          <a:xfrm>
            <a:off x="6375632" y="1963024"/>
            <a:ext cx="2768367" cy="495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51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FE0D0-626F-FA43-9A0A-43417A75BA65}"/>
              </a:ext>
            </a:extLst>
          </p:cNvPr>
          <p:cNvSpPr txBox="1"/>
          <p:nvPr/>
        </p:nvSpPr>
        <p:spPr>
          <a:xfrm>
            <a:off x="1121898" y="2776256"/>
            <a:ext cx="5642891" cy="854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950" dirty="0">
                <a:latin typeface="AR CENA" panose="02000000000000000000" pitchFamily="2" charset="0"/>
                <a:cs typeface="Arial" panose="020B0604020202020204" pitchFamily="34" charset="0"/>
              </a:rPr>
              <a:t>¡Gracias por su atención!</a:t>
            </a:r>
            <a:endParaRPr lang="es-MX" sz="4950" dirty="0">
              <a:latin typeface="AR CENA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985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CFB938E-F751-4B68-A13C-8EC3FB04420C}"/>
              </a:ext>
            </a:extLst>
          </p:cNvPr>
          <p:cNvSpPr txBox="1"/>
          <p:nvPr/>
        </p:nvSpPr>
        <p:spPr>
          <a:xfrm>
            <a:off x="3457830" y="1051277"/>
            <a:ext cx="4048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Consejo Técnico de la Educación Superior</a:t>
            </a:r>
            <a:endParaRPr lang="es-MX" dirty="0">
              <a:solidFill>
                <a:schemeClr val="bg1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91529" y="1919760"/>
            <a:ext cx="2746303" cy="492890"/>
          </a:xfrm>
        </p:spPr>
        <p:txBody>
          <a:bodyPr>
            <a:noAutofit/>
          </a:bodyPr>
          <a:lstStyle/>
          <a:p>
            <a:pPr algn="ctr"/>
            <a:r>
              <a:rPr lang="es-MX" b="1" dirty="0"/>
              <a:t>Nombre del eje</a:t>
            </a:r>
            <a:endParaRPr lang="es-MX" dirty="0"/>
          </a:p>
        </p:txBody>
      </p:sp>
      <p:sp>
        <p:nvSpPr>
          <p:cNvPr id="6" name="Recortar y redondear rectángulo de esquina sencilla 5"/>
          <p:cNvSpPr/>
          <p:nvPr/>
        </p:nvSpPr>
        <p:spPr>
          <a:xfrm>
            <a:off x="1039343" y="2934884"/>
            <a:ext cx="2090671" cy="1723577"/>
          </a:xfrm>
          <a:prstGeom prst="snipRoundRect">
            <a:avLst/>
          </a:prstGeom>
          <a:solidFill>
            <a:srgbClr val="00B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400" b="1" dirty="0">
                <a:solidFill>
                  <a:schemeClr val="bg1"/>
                </a:solidFill>
              </a:rPr>
              <a:t>Ingreso, permanencia y egreso</a:t>
            </a:r>
            <a:endParaRPr lang="es-MX" sz="2400" dirty="0">
              <a:solidFill>
                <a:schemeClr val="bg1"/>
              </a:solidFill>
            </a:endParaRPr>
          </a:p>
          <a:p>
            <a:pPr algn="ctr"/>
            <a:endParaRPr lang="es-ES" sz="2400" b="1" dirty="0"/>
          </a:p>
        </p:txBody>
      </p:sp>
      <p:sp>
        <p:nvSpPr>
          <p:cNvPr id="7" name="Rectángulo 6"/>
          <p:cNvSpPr/>
          <p:nvPr/>
        </p:nvSpPr>
        <p:spPr>
          <a:xfrm>
            <a:off x="3869500" y="1749100"/>
            <a:ext cx="493313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solidFill>
                  <a:schemeClr val="accent2">
                    <a:lumMod val="75000"/>
                  </a:schemeClr>
                </a:solidFill>
                <a:ea typeface="Eurostile" charset="0"/>
                <a:cs typeface="Eurostile" charset="0"/>
              </a:rPr>
              <a:t>Indicadores</a:t>
            </a:r>
            <a:endParaRPr lang="es-ES" sz="2800" b="1" dirty="0">
              <a:solidFill>
                <a:schemeClr val="accent2">
                  <a:lumMod val="75000"/>
                </a:schemeClr>
              </a:solidFill>
              <a:ea typeface="Eurostile" charset="0"/>
              <a:cs typeface="Eurostile" charset="0"/>
            </a:endParaRPr>
          </a:p>
          <a:p>
            <a:pPr marL="257175" indent="-257175">
              <a:buFont typeface="Arial" charset="0"/>
              <a:buChar char="•"/>
            </a:pPr>
            <a:r>
              <a:rPr lang="es-ES" sz="2800" dirty="0">
                <a:ea typeface="Eurostile" charset="0"/>
                <a:cs typeface="Eurostile" charset="0"/>
              </a:rPr>
              <a:t>Porcentaje de absorción  de matrícula de las IEMS.</a:t>
            </a:r>
          </a:p>
          <a:p>
            <a:pPr marL="257175" indent="-257175">
              <a:buFont typeface="Arial" charset="0"/>
              <a:buChar char="•"/>
            </a:pPr>
            <a:r>
              <a:rPr lang="es-ES" sz="2800" dirty="0">
                <a:ea typeface="Eurostile" charset="0"/>
                <a:cs typeface="Eurostile" charset="0"/>
              </a:rPr>
              <a:t>Porcentaje de retención de matrícula al término del periodo escolar.</a:t>
            </a:r>
          </a:p>
          <a:p>
            <a:pPr marL="257175" indent="-257175">
              <a:buFont typeface="Arial" charset="0"/>
              <a:buChar char="•"/>
            </a:pPr>
            <a:r>
              <a:rPr lang="es-ES" sz="2800" dirty="0">
                <a:ea typeface="Eurostile" charset="0"/>
                <a:cs typeface="Eurostile" charset="0"/>
              </a:rPr>
              <a:t>Porcentaje de eficiencia terminal</a:t>
            </a:r>
          </a:p>
          <a:p>
            <a:pPr marL="257175" indent="-257175">
              <a:buFont typeface="Arial" charset="0"/>
              <a:buChar char="•"/>
            </a:pPr>
            <a:r>
              <a:rPr lang="es-ES" sz="2800" dirty="0"/>
              <a:t>Porcentaje de titulación</a:t>
            </a:r>
            <a:r>
              <a:rPr lang="es-ES" sz="2800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s-ES_tradnl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713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967974" y="701750"/>
            <a:ext cx="37092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MX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136844078"/>
              </p:ext>
            </p:extLst>
          </p:nvPr>
        </p:nvGraphicFramePr>
        <p:xfrm>
          <a:off x="409773" y="1878735"/>
          <a:ext cx="8324454" cy="3969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2584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82659" y="401465"/>
            <a:ext cx="4689535" cy="412307"/>
          </a:xfrm>
          <a:solidFill>
            <a:srgbClr val="C00000"/>
          </a:solidFill>
        </p:spPr>
        <p:txBody>
          <a:bodyPr>
            <a:no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</a:rPr>
              <a:t>Indicador de permanencia</a:t>
            </a:r>
            <a:endParaRPr lang="es-MX" sz="27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CA63B39-71BF-4642-8C17-3E3B7BA7D2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966241"/>
              </p:ext>
            </p:extLst>
          </p:nvPr>
        </p:nvGraphicFramePr>
        <p:xfrm>
          <a:off x="151002" y="1036011"/>
          <a:ext cx="8808441" cy="570546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44563">
                  <a:extLst>
                    <a:ext uri="{9D8B030D-6E8A-4147-A177-3AD203B41FA5}">
                      <a16:colId xmlns:a16="http://schemas.microsoft.com/office/drawing/2014/main" val="739032696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2880100135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3915147544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683161447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581268055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1743065187"/>
                    </a:ext>
                  </a:extLst>
                </a:gridCol>
                <a:gridCol w="1177313">
                  <a:extLst>
                    <a:ext uri="{9D8B030D-6E8A-4147-A177-3AD203B41FA5}">
                      <a16:colId xmlns:a16="http://schemas.microsoft.com/office/drawing/2014/main" val="1956400245"/>
                    </a:ext>
                  </a:extLst>
                </a:gridCol>
              </a:tblGrid>
              <a:tr h="61689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Programa Educativo</a:t>
                      </a:r>
                      <a:endParaRPr lang="es-419" sz="1200" b="0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Ingreso septiembre 2021</a:t>
                      </a:r>
                      <a:endParaRPr lang="es-419" sz="1200" b="0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DD27B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Porcentaje de retención</a:t>
                      </a:r>
                      <a:b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</a:br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Agosto de 2022</a:t>
                      </a:r>
                      <a:b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</a:br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(primero, segundo y tercer cuatrimestre)</a:t>
                      </a:r>
                      <a:endParaRPr lang="es-419" sz="1200" b="0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DD27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Ingreso septiembre 2022</a:t>
                      </a:r>
                      <a:endParaRPr lang="es-419" sz="1200" b="0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Porcentaje de retención </a:t>
                      </a:r>
                      <a:b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</a:br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Agosto de 2023</a:t>
                      </a:r>
                      <a:b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</a:br>
                      <a:r>
                        <a:rPr lang="es-419" sz="12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(primero, segundo y tercer cuatrimestre)</a:t>
                      </a:r>
                      <a:endParaRPr lang="es-419" sz="1200" b="0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419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77092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MECÁNICA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41%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42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4277456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ADMINISTRACIÓN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191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115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150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104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69%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89413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TURISMO*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119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98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66%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53316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ENERGÍAS RENOVABLES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28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35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55352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MECATRÓNICA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117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90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77%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107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83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78%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1385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PROCESOS ALIMENTARIOS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29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51%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57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32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56%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1706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TECNOLOGÍAS DE LA INFORMACIÓN*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104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63%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126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82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65%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551226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TSU EN GASTRONOMÍA*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204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151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74%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266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185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14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70%</a:t>
                      </a:r>
                      <a:endParaRPr lang="es-419" sz="14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70413"/>
                  </a:ext>
                </a:extLst>
              </a:tr>
              <a:tr h="544321">
                <a:tc>
                  <a:txBody>
                    <a:bodyPr/>
                    <a:lstStyle/>
                    <a:p>
                      <a:pPr algn="l" rtl="0" fontAlgn="ctr"/>
                      <a:r>
                        <a:rPr lang="es-419" sz="1100" u="none" strike="noStrike" dirty="0"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*Incluye datos de la UAT</a:t>
                      </a:r>
                      <a:endParaRPr lang="es-419" sz="1100" b="0" i="0" u="none" strike="noStrike" dirty="0">
                        <a:solidFill>
                          <a:srgbClr val="000000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899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DD27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573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DD27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60%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DD27B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930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628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419" sz="2000" u="none" strike="noStrike" dirty="0">
                          <a:solidFill>
                            <a:schemeClr val="bg1"/>
                          </a:solidFill>
                          <a:effectLst/>
                          <a:latin typeface="Dubai Medium" panose="020B0603030403030204" pitchFamily="34" charset="-78"/>
                          <a:cs typeface="Dubai Medium" panose="020B0603030403030204" pitchFamily="34" charset="-78"/>
                        </a:rPr>
                        <a:t>66%</a:t>
                      </a:r>
                      <a:endParaRPr lang="es-419" sz="2000" b="1" i="0" u="none" strike="noStrike" dirty="0">
                        <a:solidFill>
                          <a:schemeClr val="bg1"/>
                        </a:solidFill>
                        <a:effectLst/>
                        <a:latin typeface="Dubai Medium" panose="020B0603030403030204" pitchFamily="34" charset="-78"/>
                        <a:cs typeface="Dubai Medium" panose="020B0603030403030204" pitchFamily="34" charset="-78"/>
                      </a:endParaRPr>
                    </a:p>
                  </a:txBody>
                  <a:tcPr marL="4771" marR="4771" marT="4771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3797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8071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521581"/>
            <a:ext cx="4232423" cy="338667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de logros 2022-2023</a:t>
            </a:r>
            <a:endParaRPr lang="en-US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721710"/>
              </p:ext>
            </p:extLst>
          </p:nvPr>
        </p:nvGraphicFramePr>
        <p:xfrm>
          <a:off x="279956" y="1755468"/>
          <a:ext cx="8584087" cy="4138828"/>
        </p:xfrm>
        <a:graphic>
          <a:graphicData uri="http://schemas.openxmlformats.org/drawingml/2006/table">
            <a:tbl>
              <a:tblPr/>
              <a:tblGrid>
                <a:gridCol w="2641616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365329">
                  <a:extLst>
                    <a:ext uri="{9D8B030D-6E8A-4147-A177-3AD203B41FA5}">
                      <a16:colId xmlns:a16="http://schemas.microsoft.com/office/drawing/2014/main" val="1883485133"/>
                    </a:ext>
                  </a:extLst>
                </a:gridCol>
                <a:gridCol w="1369620">
                  <a:extLst>
                    <a:ext uri="{9D8B030D-6E8A-4147-A177-3AD203B41FA5}">
                      <a16:colId xmlns:a16="http://schemas.microsoft.com/office/drawing/2014/main" val="2582556973"/>
                    </a:ext>
                  </a:extLst>
                </a:gridCol>
                <a:gridCol w="32075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43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Acciones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4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Valor del Indicador al inicio del Ciclo escolar</a:t>
                      </a:r>
                      <a:r>
                        <a:rPr lang="es-MX" sz="1400" b="1" baseline="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2022-2023</a:t>
                      </a:r>
                      <a:endParaRPr lang="es-MX" sz="14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de avance</a:t>
                      </a:r>
                      <a:endParaRPr lang="es-MX" sz="16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Evidencias</a:t>
                      </a:r>
                      <a:endParaRPr lang="es-MX" sz="16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92177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Fortalecer la promoción de  proyectos institucionales a las IEMS</a:t>
                      </a: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11.73%</a:t>
                      </a:r>
                      <a:endParaRPr lang="es-MX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95%</a:t>
                      </a:r>
                      <a:endParaRPr lang="es-MX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Difusión de los proyectos integradores a través de redes sociales</a:t>
                      </a:r>
                      <a:endParaRPr lang="es-MX" sz="16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347938"/>
                  </a:ext>
                </a:extLst>
              </a:tr>
              <a:tr h="13734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MX" sz="16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Retroalimentar a las IEMS sobre los resultados de sus estudiantes en la evaluación de ingreso </a:t>
                      </a:r>
                      <a:endParaRPr lang="es-MX" sz="1600" b="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s-MX" sz="1400" b="0" dirty="0"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95%</a:t>
                      </a:r>
                    </a:p>
                  </a:txBody>
                  <a:tcPr marL="5482" marR="548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Mensajes a través de correo electrónico</a:t>
                      </a:r>
                    </a:p>
                    <a:p>
                      <a:pPr marL="0" lvl="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Reunión con orientadores vocacionales</a:t>
                      </a:r>
                    </a:p>
                  </a:txBody>
                  <a:tcPr marL="5482" marR="5482" marT="0" marB="0" anchor="ctr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906422"/>
                  </a:ext>
                </a:extLst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3763298" y="963704"/>
            <a:ext cx="4942388" cy="3548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Ingreso (Absorción)   </a:t>
            </a:r>
            <a:r>
              <a:rPr lang="es-ES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9%</a:t>
            </a:r>
            <a:endParaRPr lang="es-MX" sz="16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446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44084" y="605204"/>
            <a:ext cx="4832498" cy="366824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sz="2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Análisis de logros 2022-2023</a:t>
            </a:r>
            <a:endParaRPr lang="en-US" sz="2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392340"/>
              </p:ext>
            </p:extLst>
          </p:nvPr>
        </p:nvGraphicFramePr>
        <p:xfrm>
          <a:off x="259870" y="1673034"/>
          <a:ext cx="8624259" cy="3827399"/>
        </p:xfrm>
        <a:graphic>
          <a:graphicData uri="http://schemas.openxmlformats.org/drawingml/2006/table">
            <a:tbl>
              <a:tblPr/>
              <a:tblGrid>
                <a:gridCol w="3054830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456474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458176">
                  <a:extLst>
                    <a:ext uri="{9D8B030D-6E8A-4147-A177-3AD203B41FA5}">
                      <a16:colId xmlns:a16="http://schemas.microsoft.com/office/drawing/2014/main" val="4038418530"/>
                    </a:ext>
                  </a:extLst>
                </a:gridCol>
                <a:gridCol w="2654779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</a:tblGrid>
              <a:tr h="10287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Indicador al inicio del Ciclo escolar</a:t>
                      </a:r>
                      <a:r>
                        <a:rPr lang="es-MX" sz="18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2022-2023</a:t>
                      </a:r>
                      <a:endParaRPr lang="es-MX" sz="18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Porcentaje de avance</a:t>
                      </a:r>
                      <a:endParaRPr lang="es-MX" sz="1800" b="1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Evidencias</a:t>
                      </a:r>
                      <a:endParaRPr lang="es-MX" sz="1800" dirty="0"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1292114"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Atención compensatoria (talleres, cursos), pertinentes a las necesidades de los estudiantes de los PE, identificando el impacto de los mismos. 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  <a:endParaRPr lang="es-MX" sz="1800" kern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100%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Programación de talleres por el área de servicios estudiantiles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Cursos extracurriculares que fortalecen las competencias</a:t>
                      </a:r>
                    </a:p>
                    <a:p>
                      <a:pPr marL="0" lvl="0" indent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ES" sz="18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 Tutoría académica</a:t>
                      </a:r>
                      <a:endParaRPr lang="es-MX" sz="18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50032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3930657" y="982277"/>
            <a:ext cx="4677838" cy="3548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Retención      </a:t>
            </a:r>
            <a:r>
              <a:rPr lang="es-ES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Meta: 70%</a:t>
            </a:r>
            <a:endParaRPr lang="es-MX" sz="165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632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89288" y="536231"/>
            <a:ext cx="4541175" cy="30782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es-ES" sz="2100" b="1" dirty="0">
                <a:latin typeface="Arial Black" panose="020B0A04020102020204" pitchFamily="34" charset="0"/>
              </a:rPr>
              <a:t>Análisis de logros 2022-2023</a:t>
            </a:r>
            <a:endParaRPr lang="en-US" sz="2100" b="1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552895"/>
              </p:ext>
            </p:extLst>
          </p:nvPr>
        </p:nvGraphicFramePr>
        <p:xfrm>
          <a:off x="429627" y="1706270"/>
          <a:ext cx="8500836" cy="4050836"/>
        </p:xfrm>
        <a:graphic>
          <a:graphicData uri="http://schemas.openxmlformats.org/drawingml/2006/table">
            <a:tbl>
              <a:tblPr/>
              <a:tblGrid>
                <a:gridCol w="1540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4197">
                  <a:extLst>
                    <a:ext uri="{9D8B030D-6E8A-4147-A177-3AD203B41FA5}">
                      <a16:colId xmlns:a16="http://schemas.microsoft.com/office/drawing/2014/main" val="776736930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val="3964324681"/>
                    </a:ext>
                  </a:extLst>
                </a:gridCol>
                <a:gridCol w="1263316">
                  <a:extLst>
                    <a:ext uri="{9D8B030D-6E8A-4147-A177-3AD203B41FA5}">
                      <a16:colId xmlns:a16="http://schemas.microsoft.com/office/drawing/2014/main" val="3120612947"/>
                    </a:ext>
                  </a:extLst>
                </a:gridCol>
                <a:gridCol w="2170954">
                  <a:extLst>
                    <a:ext uri="{9D8B030D-6E8A-4147-A177-3AD203B41FA5}">
                      <a16:colId xmlns:a16="http://schemas.microsoft.com/office/drawing/2014/main" val="2221611090"/>
                    </a:ext>
                  </a:extLst>
                </a:gridCol>
              </a:tblGrid>
              <a:tr h="7676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 indicadores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Acciones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Valor del Indicador al inicio del Ciclo escolar</a:t>
                      </a:r>
                      <a:r>
                        <a:rPr lang="es-MX" sz="1200" b="1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2022-2023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Porcentaje de avance</a:t>
                      </a:r>
                      <a:endParaRPr lang="es-MX" sz="12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Evidencias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9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82456"/>
                  </a:ext>
                </a:extLst>
              </a:tr>
              <a:tr h="1454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(Eficiencia terminal)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Meta: 50%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Generación TSU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 2020-ago 2022: 45%.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MX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- Seguimiento a las acciones para atender los resultados del diagnóstico de las principales causas de baja eficiencia terminal (SIIN)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48%</a:t>
                      </a:r>
                      <a:endParaRPr lang="es-MX" sz="12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 proceso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Reporte de principales causas de baja (siin)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Análisis de causas de deserción en reuniones académicas</a:t>
                      </a:r>
                      <a:endParaRPr lang="es-MX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903332"/>
                  </a:ext>
                </a:extLst>
              </a:tr>
              <a:tr h="784468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(Titulación)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Meta: 80%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Generación TSU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sep 2020-ago 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76%</a:t>
                      </a:r>
                      <a:endParaRPr lang="es-E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Difusión del proceso de titulación a los estudiantes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Reuniones con alumnado de TSU (12 y 13 de abril)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Publicación en intranet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Difusión a través de tutores  y tutoras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6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Seguimiento en trámites de registro ante Dirección General de Profesiones.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MX" sz="12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 proceso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En proceso</a:t>
                      </a: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endParaRPr lang="es-MX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293426"/>
                  </a:ext>
                </a:extLst>
              </a:tr>
              <a:tr h="84808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>
                        <a:solidFill>
                          <a:srgbClr val="C00000"/>
                        </a:solidFill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MX" sz="1400" b="0" i="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ahom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7309" marR="730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ahoma" panose="020B060403050404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5482" marR="548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ES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Reunión para el trámite de FEA ante el SAT</a:t>
                      </a:r>
                    </a:p>
                    <a:p>
                      <a:pPr marL="0" indent="0" algn="l">
                        <a:spcAft>
                          <a:spcPts val="0"/>
                        </a:spcAft>
                        <a:buNone/>
                      </a:pPr>
                      <a:r>
                        <a:rPr lang="es-MX" sz="1200" b="0" i="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Oficio de solicitud de actualización de formatos oficiales UTVM/R/158/2023</a:t>
                      </a: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734375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358463" y="1049717"/>
            <a:ext cx="4572000" cy="354841"/>
          </a:xfrm>
          <a:prstGeom prst="rect">
            <a:avLst/>
          </a:prstGeom>
          <a:solidFill>
            <a:srgbClr val="51AD13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s-MX" sz="165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Indicador: Egreso</a:t>
            </a:r>
          </a:p>
        </p:txBody>
      </p:sp>
    </p:spTree>
    <p:extLst>
      <p:ext uri="{BB962C8B-B14F-4D97-AF65-F5344CB8AC3E}">
        <p14:creationId xmlns:p14="http://schemas.microsoft.com/office/powerpoint/2010/main" val="3462785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5988BB46-D9BD-42F9-849A-F418A8A495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93" b="21735"/>
          <a:stretch/>
        </p:blipFill>
        <p:spPr>
          <a:xfrm>
            <a:off x="5367" y="637564"/>
            <a:ext cx="3072343" cy="3607266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909D78EC-E4BD-441C-8B19-7D445DCC5C5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02" b="36156"/>
          <a:stretch/>
        </p:blipFill>
        <p:spPr>
          <a:xfrm>
            <a:off x="0" y="4186106"/>
            <a:ext cx="3179776" cy="267189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7D8845C6-167E-4E0B-87EE-0E8E32604E7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8" b="20844"/>
          <a:stretch/>
        </p:blipFill>
        <p:spPr>
          <a:xfrm>
            <a:off x="6057898" y="2613171"/>
            <a:ext cx="3086100" cy="4244829"/>
          </a:xfrm>
          <a:prstGeom prst="rect">
            <a:avLst/>
          </a:prstGeom>
        </p:spPr>
      </p:pic>
      <p:sp>
        <p:nvSpPr>
          <p:cNvPr id="17" name="1 Título"/>
          <p:cNvSpPr txBox="1">
            <a:spLocks/>
          </p:cNvSpPr>
          <p:nvPr/>
        </p:nvSpPr>
        <p:spPr>
          <a:xfrm>
            <a:off x="221487" y="1513966"/>
            <a:ext cx="1902125" cy="98502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s-MX" sz="3300" b="1" dirty="0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C91D1FC-0C13-355E-315B-0027D949CB97}"/>
              </a:ext>
            </a:extLst>
          </p:cNvPr>
          <p:cNvSpPr txBox="1"/>
          <p:nvPr/>
        </p:nvSpPr>
        <p:spPr>
          <a:xfrm>
            <a:off x="1" y="-16779"/>
            <a:ext cx="3077710" cy="64633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</a:rPr>
              <a:t>Actividades realizadas</a:t>
            </a:r>
            <a:endParaRPr lang="es-MX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es-MX" b="1" dirty="0">
                <a:solidFill>
                  <a:schemeClr val="bg1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Ingreso</a:t>
            </a:r>
            <a:endParaRPr lang="es-MX" dirty="0">
              <a:solidFill>
                <a:schemeClr val="bg1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95BDD3E6-321E-430F-9BAE-19BFB2616C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2" b="17407"/>
          <a:stretch/>
        </p:blipFill>
        <p:spPr>
          <a:xfrm>
            <a:off x="5964223" y="-1"/>
            <a:ext cx="3179776" cy="3816992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25A12447-0625-48EC-8AA9-7D77BC8B6C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88" b="24164"/>
          <a:stretch/>
        </p:blipFill>
        <p:spPr>
          <a:xfrm>
            <a:off x="3086101" y="2498986"/>
            <a:ext cx="2993943" cy="4430322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7CCAD91-6037-42F8-B17F-04046F2135E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0" b="12314"/>
          <a:stretch/>
        </p:blipFill>
        <p:spPr>
          <a:xfrm>
            <a:off x="3086098" y="0"/>
            <a:ext cx="2985559" cy="432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17">
            <a:extLst>
              <a:ext uri="{FF2B5EF4-FFF2-40B4-BE49-F238E27FC236}">
                <a16:creationId xmlns:a16="http://schemas.microsoft.com/office/drawing/2014/main" id="{0D40C471-0B3F-4B0C-AAB5-4F504C471A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97"/>
          <a:stretch/>
        </p:blipFill>
        <p:spPr>
          <a:xfrm>
            <a:off x="1278549" y="3769184"/>
            <a:ext cx="2449585" cy="300326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E9CA117-62D1-C968-960C-7AA05076306B}"/>
              </a:ext>
            </a:extLst>
          </p:cNvPr>
          <p:cNvSpPr txBox="1"/>
          <p:nvPr/>
        </p:nvSpPr>
        <p:spPr>
          <a:xfrm>
            <a:off x="0" y="0"/>
            <a:ext cx="2995863" cy="72398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realizadas</a:t>
            </a:r>
          </a:p>
          <a:p>
            <a:pPr algn="ctr">
              <a:lnSpc>
                <a:spcPct val="115000"/>
              </a:lnSpc>
            </a:pP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Retención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145D117-BAB1-4E3E-82A0-02C4716754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75" b="23221"/>
          <a:stretch/>
        </p:blipFill>
        <p:spPr>
          <a:xfrm>
            <a:off x="2642532" y="-1"/>
            <a:ext cx="3427400" cy="3769185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02BE2AFE-4712-47E6-B722-51571D1D38D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06" b="24580"/>
          <a:stretch/>
        </p:blipFill>
        <p:spPr>
          <a:xfrm>
            <a:off x="-12032" y="723981"/>
            <a:ext cx="2971800" cy="3045204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31C1BEB-2D0D-48DD-A901-DC35A61A53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67" b="23373"/>
          <a:stretch/>
        </p:blipFill>
        <p:spPr>
          <a:xfrm>
            <a:off x="3312797" y="3053593"/>
            <a:ext cx="3062038" cy="381279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0BA3F038-BA77-487F-ADA8-D3CB4798CE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92" b="22804"/>
          <a:stretch/>
        </p:blipFill>
        <p:spPr>
          <a:xfrm>
            <a:off x="6057900" y="0"/>
            <a:ext cx="3086100" cy="304520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31282484-E7D6-400F-A718-907EAAA8BB9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32" y="3428940"/>
            <a:ext cx="1882777" cy="342906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BB070106-E952-4C46-899F-56B9FB7DA9B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5046" t="21347" r="19597" b="7490"/>
          <a:stretch/>
        </p:blipFill>
        <p:spPr>
          <a:xfrm>
            <a:off x="6131409" y="3053592"/>
            <a:ext cx="3086101" cy="380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72344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</TotalTime>
  <Words>607</Words>
  <Application>Microsoft Office PowerPoint</Application>
  <PresentationFormat>Presentación en pantalla (4:3)</PresentationFormat>
  <Paragraphs>166</Paragraphs>
  <Slides>11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3" baseType="lpstr">
      <vt:lpstr>AR CENA</vt:lpstr>
      <vt:lpstr>Arial</vt:lpstr>
      <vt:lpstr>Arial Black</vt:lpstr>
      <vt:lpstr>Calibri</vt:lpstr>
      <vt:lpstr>Calibri Light</vt:lpstr>
      <vt:lpstr>Dubai Medium</vt:lpstr>
      <vt:lpstr>Eurostile</vt:lpstr>
      <vt:lpstr>Montserrat</vt:lpstr>
      <vt:lpstr>Montserrat Black</vt:lpstr>
      <vt:lpstr>Montserrat ExtraBold</vt:lpstr>
      <vt:lpstr>Tahoma</vt:lpstr>
      <vt:lpstr>Diseño personalizado</vt:lpstr>
      <vt:lpstr>Presentación de PowerPoint</vt:lpstr>
      <vt:lpstr>Nombre del eje</vt:lpstr>
      <vt:lpstr>Presentación de PowerPoint</vt:lpstr>
      <vt:lpstr>Indicador de permanencia</vt:lpstr>
      <vt:lpstr>Análisis de logros 2022-2023</vt:lpstr>
      <vt:lpstr>Análisis de logros 2022-2023</vt:lpstr>
      <vt:lpstr>Análisis de logros 2022-2023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</dc:creator>
  <cp:lastModifiedBy>ESTHER BOTHO CLEMENTE</cp:lastModifiedBy>
  <cp:revision>129</cp:revision>
  <dcterms:created xsi:type="dcterms:W3CDTF">2021-04-28T01:32:14Z</dcterms:created>
  <dcterms:modified xsi:type="dcterms:W3CDTF">2023-09-28T14:13:33Z</dcterms:modified>
</cp:coreProperties>
</file>