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4" r:id="rId3"/>
    <p:sldId id="272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90" r:id="rId14"/>
    <p:sldId id="304" r:id="rId15"/>
    <p:sldId id="292" r:id="rId16"/>
    <p:sldId id="285" r:id="rId17"/>
    <p:sldId id="284" r:id="rId18"/>
    <p:sldId id="286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2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9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5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5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1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6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EDB-03FD-4836-8720-FCE2EFC7C761}" type="datetimeFigureOut">
              <a:rPr lang="es-MX" smtClean="0"/>
              <a:t>28/09/2023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martinez@utvm.edu.m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garcia@utvm.edu.m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lecha&#10;&#10;Descripción generada automáticamente">
            <a:extLst>
              <a:ext uri="{FF2B5EF4-FFF2-40B4-BE49-F238E27FC236}">
                <a16:creationId xmlns:a16="http://schemas.microsoft.com/office/drawing/2014/main" id="{5B8B3A40-DD0E-EBFE-7AB6-E5C49B46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893443" y="5509634"/>
            <a:ext cx="38990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Septiembre</a:t>
            </a:r>
            <a:r>
              <a:rPr lang="es-E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s-ES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2023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70516" y="2945874"/>
            <a:ext cx="4626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Eje de Mejora de los Aprendizajes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80398" y="4597086"/>
            <a:ext cx="33024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de Seguimiento </a:t>
            </a:r>
            <a:endParaRPr lang="es-ES" sz="2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300906" y="1545085"/>
            <a:ext cx="5942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9E4455"/>
                </a:solidFill>
              </a:rPr>
              <a:t>CONSEJO TÉCNICO DE EDUCACIÓN SUPERIOR</a:t>
            </a:r>
          </a:p>
          <a:p>
            <a:pPr algn="ctr"/>
            <a:r>
              <a:rPr lang="es-MX" sz="2400" b="1" dirty="0">
                <a:solidFill>
                  <a:srgbClr val="9E4455"/>
                </a:solidFill>
              </a:rPr>
              <a:t>CTES</a:t>
            </a:r>
          </a:p>
        </p:txBody>
      </p:sp>
    </p:spTree>
    <p:extLst>
      <p:ext uri="{BB962C8B-B14F-4D97-AF65-F5344CB8AC3E}">
        <p14:creationId xmlns:p14="http://schemas.microsoft.com/office/powerpoint/2010/main" val="134045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0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15451" y="1695091"/>
            <a:ext cx="757230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Periodo Mayo-Agosto  2023</a:t>
            </a:r>
          </a:p>
          <a:p>
            <a:endParaRPr lang="es-MX" dirty="0"/>
          </a:p>
          <a:p>
            <a:r>
              <a:rPr lang="es-MX" b="1" dirty="0"/>
              <a:t>Para el alumnado de noveno cuatrimestre</a:t>
            </a:r>
            <a:r>
              <a:rPr lang="es-MX" dirty="0"/>
              <a:t>. Las actividades se orientaron a fortalecer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 la manera de mejorar las relaciones humanas y su calidad de vida por medio de la administración efectiva del tiempo y del manejo del estrés</a:t>
            </a:r>
            <a:endParaRPr lang="es-MX" dirty="0"/>
          </a:p>
          <a:p>
            <a:endParaRPr lang="es-MX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b="1" dirty="0"/>
              <a:t>En tutoría individual</a:t>
            </a:r>
            <a:r>
              <a:rPr lang="es-MX" dirty="0"/>
              <a:t>. Se dio seguimiento a los alumnos que por alguna dificultad ya sea académica, personal o socioeconómica pudieran estar en riesgo de abandono escolar, tratando de esta forma de evitar la deserción o abandono escolar. </a:t>
            </a:r>
          </a:p>
          <a:p>
            <a:endParaRPr lang="es-MX" dirty="0"/>
          </a:p>
          <a:p>
            <a:endParaRPr lang="es-MX" sz="1350" dirty="0"/>
          </a:p>
          <a:p>
            <a:endParaRPr lang="es-MX" sz="135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0510" t="15523" r="12930" b="16073"/>
          <a:stretch/>
        </p:blipFill>
        <p:spPr>
          <a:xfrm>
            <a:off x="5308577" y="4743882"/>
            <a:ext cx="2090057" cy="12076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7273" t="26218" r="36492" b="13047"/>
          <a:stretch/>
        </p:blipFill>
        <p:spPr>
          <a:xfrm>
            <a:off x="2767258" y="4641128"/>
            <a:ext cx="2077874" cy="14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9790" t="21706" b="13033"/>
          <a:stretch/>
        </p:blipFill>
        <p:spPr>
          <a:xfrm>
            <a:off x="3218162" y="4746902"/>
            <a:ext cx="3064088" cy="18169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21278" y="10114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Periodo Mayo-Agosto  2023</a:t>
            </a: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43072" y="1615548"/>
            <a:ext cx="7457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 la intención de fortalecer el trabajo tutorial, actualmente está en proceso la certificación de la primera triada en el estándar de competencia del conocer (EC1165), </a:t>
            </a:r>
            <a:r>
              <a:rPr lang="es-MX" b="1" dirty="0"/>
              <a:t>Gestión de la tutoría grupal e individual en grupos académicos de educación superior.  </a:t>
            </a:r>
            <a:r>
              <a:rPr lang="es-MX" dirty="0"/>
              <a:t>Participan: Dra. Martha Becerril, Mtra. Elia Trejo </a:t>
            </a:r>
            <a:r>
              <a:rPr lang="es-MX" dirty="0" err="1"/>
              <a:t>Trejo</a:t>
            </a:r>
            <a:r>
              <a:rPr lang="es-MX" dirty="0"/>
              <a:t> y Mtra. Mónica Álvarez Borja</a:t>
            </a:r>
          </a:p>
          <a:p>
            <a:endParaRPr lang="es-MX" dirty="0"/>
          </a:p>
          <a:p>
            <a:r>
              <a:rPr lang="es-MX" dirty="0"/>
              <a:t>Un elemento importante a considerar  es la identificación de los estilos de aprendizaje de los tutorados, con la intención de retroalimentar al profesorado y que puedan implementar  estrategias de enseñanza acordes a las características del grupo. </a:t>
            </a:r>
          </a:p>
        </p:txBody>
      </p:sp>
    </p:spTree>
    <p:extLst>
      <p:ext uri="{BB962C8B-B14F-4D97-AF65-F5344CB8AC3E}">
        <p14:creationId xmlns:p14="http://schemas.microsoft.com/office/powerpoint/2010/main" val="2920532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70" y="-24314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37070" y="979069"/>
            <a:ext cx="9181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Curso de preparación Intermedio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505000" y="1481978"/>
            <a:ext cx="846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9E4455"/>
                </a:solidFill>
              </a:rPr>
              <a:t>Participantes: 10</a:t>
            </a:r>
          </a:p>
          <a:p>
            <a:r>
              <a:rPr lang="es-MX" sz="2000" b="1" dirty="0">
                <a:solidFill>
                  <a:srgbClr val="9E4455"/>
                </a:solidFill>
              </a:rPr>
              <a:t>Objetivo: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678421" y="2081247"/>
            <a:ext cx="8118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Que los docentes y administrativos adquieran conocimientos básicos, intermedios y avanzados en el idioma inglés.</a:t>
            </a:r>
          </a:p>
          <a:p>
            <a:pPr algn="just"/>
            <a:r>
              <a:rPr lang="es-MX" dirty="0"/>
              <a:t>Y a su vez sirva de actualización académica de nuestra institución. </a:t>
            </a:r>
          </a:p>
          <a:p>
            <a:pPr algn="just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-173705" y="3058669"/>
            <a:ext cx="9181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Inducción para trabajar con las y los alumnos sordos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588802" y="3652459"/>
            <a:ext cx="851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E4455"/>
                </a:solidFill>
              </a:rPr>
              <a:t>Participantes: 6</a:t>
            </a:r>
            <a:br>
              <a:rPr lang="es-MX" b="1" dirty="0">
                <a:solidFill>
                  <a:srgbClr val="9E4455"/>
                </a:solidFill>
              </a:rPr>
            </a:br>
            <a:r>
              <a:rPr lang="es-MX" b="1" dirty="0">
                <a:solidFill>
                  <a:srgbClr val="9E4455"/>
                </a:solidFill>
              </a:rPr>
              <a:t>Objetivo: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610102" y="4371176"/>
            <a:ext cx="825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Implementar estrategias que permitan a las y los docentes mejorar su ejercicio de enseñanza aprendizaje obtenidos por estudiantes sordos durante el cuatrimestre.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149365" y="490843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63ED3E-55A3-4EA0-A20B-62EB2D395895}"/>
              </a:ext>
            </a:extLst>
          </p:cNvPr>
          <p:cNvSpPr txBox="1"/>
          <p:nvPr/>
        </p:nvSpPr>
        <p:spPr>
          <a:xfrm>
            <a:off x="3577058" y="419545"/>
            <a:ext cx="181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9E44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Capacitación</a:t>
            </a:r>
          </a:p>
        </p:txBody>
      </p:sp>
    </p:spTree>
    <p:extLst>
      <p:ext uri="{BB962C8B-B14F-4D97-AF65-F5344CB8AC3E}">
        <p14:creationId xmlns:p14="http://schemas.microsoft.com/office/powerpoint/2010/main" val="396177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42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9428" y="1438619"/>
            <a:ext cx="9181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Bases Teóricas y Metodológicas del Enfoque EBC y del Modelo de Tecnologías </a:t>
            </a:r>
            <a:endParaRPr lang="es-MX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790064" y="1947904"/>
            <a:ext cx="846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E4455"/>
                </a:solidFill>
              </a:rPr>
              <a:t>Participantes: 29</a:t>
            </a:r>
          </a:p>
          <a:p>
            <a:r>
              <a:rPr lang="es-MX" b="1" dirty="0">
                <a:solidFill>
                  <a:srgbClr val="9E4455"/>
                </a:solidFill>
              </a:rPr>
              <a:t>Objetivo: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808599" y="2548068"/>
            <a:ext cx="775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Conocer e implementar  Bases Teóricas y Metodológicas del Enfoque EBC y del Modelo de Tecnologías </a:t>
            </a:r>
            <a:endParaRPr lang="es-MX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4571" y="3419015"/>
            <a:ext cx="9181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Herramientas Tecnológicas para la practica Docente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790063" y="3948725"/>
            <a:ext cx="846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E4455"/>
                </a:solidFill>
              </a:rPr>
              <a:t>Participantes: 29</a:t>
            </a:r>
          </a:p>
          <a:p>
            <a:r>
              <a:rPr lang="es-MX" b="1" dirty="0">
                <a:solidFill>
                  <a:srgbClr val="9E4455"/>
                </a:solidFill>
              </a:rPr>
              <a:t>Objetivo: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808599" y="4511988"/>
            <a:ext cx="775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Conocer e implementar Herramientas Tecnológicas para la practica Docente  </a:t>
            </a:r>
          </a:p>
        </p:txBody>
      </p:sp>
    </p:spTree>
    <p:extLst>
      <p:ext uri="{BB962C8B-B14F-4D97-AF65-F5344CB8AC3E}">
        <p14:creationId xmlns:p14="http://schemas.microsoft.com/office/powerpoint/2010/main" val="35078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37070" y="2164939"/>
            <a:ext cx="9181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Lenguaje de Señas Mexicana Nivel Básico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456266" y="2682149"/>
            <a:ext cx="846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E4455"/>
                </a:solidFill>
              </a:rPr>
              <a:t>Participantes: 15</a:t>
            </a:r>
          </a:p>
          <a:p>
            <a:r>
              <a:rPr lang="es-MX" b="1" dirty="0">
                <a:solidFill>
                  <a:srgbClr val="9E4455"/>
                </a:solidFill>
              </a:rPr>
              <a:t>Objetivo: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7CEBCD-BAEB-E9D4-EB6F-014D294E20F0}"/>
              </a:ext>
            </a:extLst>
          </p:cNvPr>
          <p:cNvSpPr txBox="1"/>
          <p:nvPr/>
        </p:nvSpPr>
        <p:spPr>
          <a:xfrm>
            <a:off x="444314" y="3321652"/>
            <a:ext cx="825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Implementar estrategias que permitan a las y los docentes mejorar su ejercicio de enseñanza aprendizaje obtenidos por estudiantes sordos durante el cuatrimestre.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149365" y="49084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71035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8" y="1835673"/>
            <a:ext cx="3494283" cy="26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 b="43246"/>
          <a:stretch/>
        </p:blipFill>
        <p:spPr>
          <a:xfrm>
            <a:off x="4666593" y="1835673"/>
            <a:ext cx="3765920" cy="262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78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AC2577DC-B4A7-A8D3-199E-4AFE4077D2BF}"/>
              </a:ext>
            </a:extLst>
          </p:cNvPr>
          <p:cNvSpPr txBox="1">
            <a:spLocks/>
          </p:cNvSpPr>
          <p:nvPr/>
        </p:nvSpPr>
        <p:spPr>
          <a:xfrm>
            <a:off x="847558" y="575715"/>
            <a:ext cx="3715816" cy="132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Ruta de mejora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718955"/>
              </p:ext>
            </p:extLst>
          </p:nvPr>
        </p:nvGraphicFramePr>
        <p:xfrm>
          <a:off x="163904" y="1751162"/>
          <a:ext cx="8798941" cy="354042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33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1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3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66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74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77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Ejes Estratégicos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Indicadores a considerar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Valor de inicio 2021-2022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Objetivo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Meta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Acciones programadas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Evidencias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Responsable (S)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Sep. 2022 – Ago. 2023</a:t>
                      </a: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8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% Cumplimiento de Acciones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Evidencia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Avance de la meta por indicador</a:t>
                      </a:r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9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Mejora de los aprendizajes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Reprobación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3%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Disminuir la reprobación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&lt;3%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Talleres de Técnicas de Estudio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Programa y listas de asistencia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Dirección de PE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100%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Programa y listas de asistencia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100%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6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Asesorías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Formato de </a:t>
                      </a:r>
                      <a:r>
                        <a:rPr lang="es-MX" sz="1000" u="none" strike="noStrike" dirty="0" err="1">
                          <a:effectLst/>
                        </a:rPr>
                        <a:t>reg</a:t>
                      </a:r>
                      <a:r>
                        <a:rPr lang="es-MX" sz="1000" u="none" strike="noStrike" dirty="0">
                          <a:effectLst/>
                        </a:rPr>
                        <a:t> de asesorías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Docentes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100%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Formato de reg de asesorías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Apoyo al estudiante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Reporte de Canalización y Bitácora de atención a los estudiantes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Tutor y Servicios Estudiantiles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100%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Reporte de Canalización y Bitácora de atención a los estudiantes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6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Regularización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Listas de Calificaciones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Dirección de PE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100%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Listas de Calificaciones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Aprovechamiento académico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8.75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Incrementar el aprovechamiento académico de los estudiantes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8.80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Capacitación Docente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Programa y listas de asistencia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Depto. De Personal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100%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Programa y listas de asistencia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100%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Tutoría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Informes de Tutoría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Depto. De Evaluación y Tutoría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100%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Informes de Tutoría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1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Asesorías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Formato de reg de asesorías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Dirección de PE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100%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Formato de </a:t>
                      </a:r>
                      <a:r>
                        <a:rPr lang="es-MX" sz="1000" u="none" strike="noStrike" dirty="0" err="1">
                          <a:effectLst/>
                        </a:rPr>
                        <a:t>reg</a:t>
                      </a:r>
                      <a:r>
                        <a:rPr lang="es-MX" sz="1000" u="none" strike="noStrike" dirty="0">
                          <a:effectLst/>
                        </a:rPr>
                        <a:t> de asesorías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29" marR="4029" marT="4029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9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AC2577DC-B4A7-A8D3-199E-4AFE4077D2BF}"/>
              </a:ext>
            </a:extLst>
          </p:cNvPr>
          <p:cNvSpPr txBox="1">
            <a:spLocks/>
          </p:cNvSpPr>
          <p:nvPr/>
        </p:nvSpPr>
        <p:spPr>
          <a:xfrm>
            <a:off x="844896" y="921468"/>
            <a:ext cx="7454207" cy="132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solidFill>
                  <a:srgbClr val="9E4455"/>
                </a:solidFill>
                <a:effectLst/>
                <a:uLnTx/>
                <a:uFillTx/>
                <a:latin typeface="Arial Black" pitchFamily="34" charset="0"/>
              </a:rPr>
              <a:t>Resultados Sep. 2022 – Ago. 2023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rgbClr val="9E4455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27446"/>
              </p:ext>
            </p:extLst>
          </p:nvPr>
        </p:nvGraphicFramePr>
        <p:xfrm>
          <a:off x="611372" y="2442669"/>
          <a:ext cx="8005986" cy="18097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603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242">
                  <a:extLst>
                    <a:ext uri="{9D8B030D-6E8A-4147-A177-3AD203B41FA5}">
                      <a16:colId xmlns:a16="http://schemas.microsoft.com/office/drawing/2014/main" val="368700555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Indicadores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Valor inicio 2021 - 2022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Meta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2022 – Ago. 2023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Promedio de aprovechamiento académico por período escolar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8.7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>
                          <a:effectLst/>
                        </a:rPr>
                        <a:t>8.80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8.91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u="none" strike="noStrike" dirty="0">
                          <a:effectLst/>
                        </a:rPr>
                        <a:t>Porcentaje de reprobación por período escolar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u="none" strike="noStrike" dirty="0">
                          <a:effectLst/>
                        </a:rPr>
                        <a:t>&lt; 3%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99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B5B43F5-E7F7-2A70-E0DE-ECD96E66344D}"/>
              </a:ext>
            </a:extLst>
          </p:cNvPr>
          <p:cNvSpPr txBox="1"/>
          <p:nvPr/>
        </p:nvSpPr>
        <p:spPr>
          <a:xfrm>
            <a:off x="915229" y="2093697"/>
            <a:ext cx="7313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¡Muchas Gracias por su Atención!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DB3901-C0B4-AF3C-494E-DFC1C3FACB23}"/>
              </a:ext>
            </a:extLst>
          </p:cNvPr>
          <p:cNvSpPr txBox="1"/>
          <p:nvPr/>
        </p:nvSpPr>
        <p:spPr>
          <a:xfrm>
            <a:off x="1450241" y="3852601"/>
            <a:ext cx="402450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Dra. Daniela Ortega</a:t>
            </a:r>
          </a:p>
          <a:p>
            <a:r>
              <a:rPr lang="es-MX" sz="1400" dirty="0">
                <a:hlinkClick r:id="rId3"/>
              </a:rPr>
              <a:t>dortega@utvm.edu.mx</a:t>
            </a:r>
            <a:r>
              <a:rPr lang="es-MX" sz="1400" dirty="0"/>
              <a:t> </a:t>
            </a:r>
          </a:p>
          <a:p>
            <a:endParaRPr lang="es-MX" sz="1400" dirty="0"/>
          </a:p>
          <a:p>
            <a:r>
              <a:rPr lang="es-MX" sz="1400" b="1" dirty="0"/>
              <a:t>Mtro. Oliver García</a:t>
            </a:r>
          </a:p>
          <a:p>
            <a:r>
              <a:rPr lang="es-MX" sz="1400" dirty="0">
                <a:hlinkClick r:id="rId4"/>
              </a:rPr>
              <a:t>ogarcia@utvm.edu.mx</a:t>
            </a:r>
            <a:r>
              <a:rPr lang="es-MX" sz="1400" dirty="0"/>
              <a:t> </a:t>
            </a:r>
          </a:p>
          <a:p>
            <a:r>
              <a:rPr lang="es-MX" sz="1400" dirty="0"/>
              <a:t> </a:t>
            </a:r>
          </a:p>
          <a:p>
            <a:r>
              <a:rPr lang="es-MX" sz="1400" dirty="0"/>
              <a:t>Coordinadores del Eje de Mejora de los Aprendizajes</a:t>
            </a:r>
          </a:p>
        </p:txBody>
      </p:sp>
    </p:spTree>
    <p:extLst>
      <p:ext uri="{BB962C8B-B14F-4D97-AF65-F5344CB8AC3E}">
        <p14:creationId xmlns:p14="http://schemas.microsoft.com/office/powerpoint/2010/main" val="13904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443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05949" y="1722448"/>
            <a:ext cx="7745781" cy="1325563"/>
          </a:xfrm>
        </p:spPr>
        <p:txBody>
          <a:bodyPr>
            <a:normAutofit fontScale="90000"/>
          </a:bodyPr>
          <a:lstStyle/>
          <a:p>
            <a:r>
              <a:rPr lang="es-MX" sz="4900" b="1" dirty="0">
                <a:solidFill>
                  <a:srgbClr val="000000"/>
                </a:solidFill>
              </a:rPr>
              <a:t>Eje de Mejora de los Aprendizajes</a:t>
            </a:r>
            <a:r>
              <a:rPr lang="es-MX" dirty="0">
                <a:solidFill>
                  <a:srgbClr val="000000"/>
                </a:solidFill>
              </a:rPr>
              <a:t/>
            </a:r>
            <a:br>
              <a:rPr lang="es-MX" dirty="0">
                <a:solidFill>
                  <a:srgbClr val="000000"/>
                </a:solidFill>
              </a:rPr>
            </a:b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1690309" y="2951946"/>
            <a:ext cx="5993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ea typeface="Eurostile" charset="0"/>
                <a:cs typeface="Eurostile" charset="0"/>
              </a:rPr>
              <a:t>Indicadores</a:t>
            </a:r>
          </a:p>
          <a:p>
            <a:pPr marL="342900" indent="-342900">
              <a:buFont typeface="Arial" charset="0"/>
              <a:buChar char="•"/>
            </a:pPr>
            <a:endParaRPr lang="es-ES_tradn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ángulo 8">
            <a:extLst>
              <a:ext uri="{FF2B5EF4-FFF2-40B4-BE49-F238E27FC236}">
                <a16:creationId xmlns:a16="http://schemas.microsoft.com/office/drawing/2014/main" id="{77D8CCCF-6137-4683-AF7B-210466B80ACB}"/>
              </a:ext>
            </a:extLst>
          </p:cNvPr>
          <p:cNvSpPr/>
          <p:nvPr/>
        </p:nvSpPr>
        <p:spPr>
          <a:xfrm>
            <a:off x="2360460" y="3797100"/>
            <a:ext cx="5436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ea typeface="Eurostile" charset="0"/>
                <a:cs typeface="Eurostile" charset="0"/>
              </a:rPr>
              <a:t>Promedio de aprovechamiento académico por período escolar</a:t>
            </a:r>
          </a:p>
          <a:p>
            <a:endParaRPr lang="es-ES" sz="2000" dirty="0">
              <a:solidFill>
                <a:schemeClr val="accent2">
                  <a:lumMod val="50000"/>
                </a:schemeClr>
              </a:solidFill>
              <a:ea typeface="Eurostile" charset="0"/>
              <a:cs typeface="Eurostile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s-ES" sz="2000" dirty="0">
                <a:solidFill>
                  <a:schemeClr val="accent2">
                    <a:lumMod val="50000"/>
                  </a:schemeClr>
                </a:solidFill>
                <a:ea typeface="Eurostile" charset="0"/>
                <a:cs typeface="Eurostile" charset="0"/>
              </a:rPr>
              <a:t>Porcentaje de reprobación por período escolar</a:t>
            </a:r>
          </a:p>
        </p:txBody>
      </p:sp>
    </p:spTree>
    <p:extLst>
      <p:ext uri="{BB962C8B-B14F-4D97-AF65-F5344CB8AC3E}">
        <p14:creationId xmlns:p14="http://schemas.microsoft.com/office/powerpoint/2010/main" val="404977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E5624C-E9C0-99A8-A5AA-4A3E6552BBBD}"/>
              </a:ext>
            </a:extLst>
          </p:cNvPr>
          <p:cNvSpPr/>
          <p:nvPr/>
        </p:nvSpPr>
        <p:spPr>
          <a:xfrm>
            <a:off x="2001818" y="1366897"/>
            <a:ext cx="599357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ea typeface="Eurostile" charset="0"/>
                <a:cs typeface="Eurostile" charset="0"/>
              </a:rPr>
              <a:t>Acciones Programadas</a:t>
            </a:r>
          </a:p>
          <a:p>
            <a:endParaRPr lang="es-ES" sz="1400" b="1" dirty="0">
              <a:solidFill>
                <a:schemeClr val="accent2">
                  <a:lumMod val="50000"/>
                </a:schemeClr>
              </a:solidFill>
              <a:ea typeface="Eurostile" charset="0"/>
              <a:cs typeface="Eurostile" charset="0"/>
            </a:endParaRPr>
          </a:p>
          <a:p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</a:rPr>
              <a:t>Disminuir la Reprobación</a:t>
            </a:r>
          </a:p>
          <a:p>
            <a:endParaRPr lang="es-ES_tradnl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s-ES_tradnl" b="1" dirty="0">
                <a:solidFill>
                  <a:schemeClr val="accent2">
                    <a:lumMod val="50000"/>
                  </a:schemeClr>
                </a:solidFill>
              </a:rPr>
              <a:t>Talleres de técnicas de estudio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b="1" dirty="0">
                <a:solidFill>
                  <a:schemeClr val="accent2">
                    <a:lumMod val="50000"/>
                  </a:schemeClr>
                </a:solidFill>
              </a:rPr>
              <a:t>Asesorías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b="1" dirty="0">
                <a:solidFill>
                  <a:schemeClr val="accent2">
                    <a:lumMod val="50000"/>
                  </a:schemeClr>
                </a:solidFill>
              </a:rPr>
              <a:t>Apoyo al estudiante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b="1" dirty="0">
                <a:solidFill>
                  <a:schemeClr val="accent2">
                    <a:lumMod val="50000"/>
                  </a:schemeClr>
                </a:solidFill>
              </a:rPr>
              <a:t>Regularización</a:t>
            </a:r>
          </a:p>
          <a:p>
            <a:endParaRPr lang="es-ES_tradnl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</a:rPr>
              <a:t>Incrementar el Aprovechamiento Académico</a:t>
            </a:r>
          </a:p>
          <a:p>
            <a:endParaRPr lang="es-ES_tradnl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s-ES_tradnl" b="1" dirty="0">
                <a:solidFill>
                  <a:schemeClr val="accent2">
                    <a:lumMod val="50000"/>
                  </a:schemeClr>
                </a:solidFill>
              </a:rPr>
              <a:t>Capacitación docente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b="1" dirty="0">
                <a:solidFill>
                  <a:schemeClr val="accent2">
                    <a:lumMod val="50000"/>
                  </a:schemeClr>
                </a:solidFill>
              </a:rPr>
              <a:t>Tutoría</a:t>
            </a:r>
          </a:p>
          <a:p>
            <a:pPr marL="342900" indent="-342900">
              <a:buFont typeface="Arial" charset="0"/>
              <a:buChar char="•"/>
            </a:pPr>
            <a:r>
              <a:rPr lang="es-ES_tradnl" b="1" dirty="0">
                <a:solidFill>
                  <a:schemeClr val="accent2">
                    <a:lumMod val="50000"/>
                  </a:schemeClr>
                </a:solidFill>
              </a:rPr>
              <a:t>Asesoría</a:t>
            </a:r>
          </a:p>
        </p:txBody>
      </p:sp>
    </p:spTree>
    <p:extLst>
      <p:ext uri="{BB962C8B-B14F-4D97-AF65-F5344CB8AC3E}">
        <p14:creationId xmlns:p14="http://schemas.microsoft.com/office/powerpoint/2010/main" val="239807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03796" y="2614411"/>
            <a:ext cx="70753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Estudiantes atendidos en 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psicopedagogía:  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Mayo-Agosto  2023</a:t>
            </a:r>
          </a:p>
          <a:p>
            <a:pPr algn="ctr"/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81 Estudiantes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B5EBCC-0939-1A4F-0A95-9A683595E7ED}"/>
              </a:ext>
            </a:extLst>
          </p:cNvPr>
          <p:cNvSpPr txBox="1"/>
          <p:nvPr/>
        </p:nvSpPr>
        <p:spPr>
          <a:xfrm>
            <a:off x="1088571" y="1482723"/>
            <a:ext cx="365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9E44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APOYO PSICOPEDAGÓGICO</a:t>
            </a:r>
          </a:p>
        </p:txBody>
      </p:sp>
    </p:spTree>
    <p:extLst>
      <p:ext uri="{BB962C8B-B14F-4D97-AF65-F5344CB8AC3E}">
        <p14:creationId xmlns:p14="http://schemas.microsoft.com/office/powerpoint/2010/main" val="255711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20319" y="895283"/>
            <a:ext cx="466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Estrategias de atención:</a:t>
            </a:r>
          </a:p>
          <a:p>
            <a:pPr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1.- Canalización que realizan los tutores por medio del SIIN.</a:t>
            </a:r>
          </a:p>
          <a:p>
            <a:pPr algn="just"/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951" y="1755779"/>
            <a:ext cx="6292104" cy="50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31065" y="979070"/>
            <a:ext cx="6226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Estrategias de atención:</a:t>
            </a:r>
          </a:p>
          <a:p>
            <a:pPr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2.- Se tiene contacto con los tutores mediante correo electrónico para dar seguimiento a los alumnos canalizados.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72" y="2409309"/>
            <a:ext cx="4927228" cy="39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8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37127" y="979070"/>
            <a:ext cx="60208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Estrategias de atención:</a:t>
            </a:r>
          </a:p>
          <a:p>
            <a:pPr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3.- Se atiende a los estudiantes que por interés personal solicitan el servicio, realizan la solicitud mediante correo electrónico,whatsapp o se presentan de manera personal en nuestro departamento de servicios estudiantiles.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97" y="2456398"/>
            <a:ext cx="2942206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0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8034" y="1107583"/>
            <a:ext cx="632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Estrategias de atención:</a:t>
            </a:r>
          </a:p>
          <a:p>
            <a:pPr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5.- Se integra en el SIIN lo trabajado en cada sesión.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73" y="1925514"/>
            <a:ext cx="5554023" cy="42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8CEF95-D9C0-CD6D-A9AC-A33099D95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4952" y="1859339"/>
            <a:ext cx="81741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Seguimiento cuatrimestral al desempeño académico del estudiantado. </a:t>
            </a:r>
          </a:p>
          <a:p>
            <a:pPr marL="285750" indent="-285750">
              <a:buFontTx/>
              <a:buChar char="-"/>
            </a:pPr>
            <a:r>
              <a:rPr lang="es-MX" dirty="0"/>
              <a:t>Durante el cuatrimestre los  21 tutores y  29 tutoras, brindaron acompañamiento a la comunidad estudiantil de la universidad, ya sea a través de tutorías grupales o individuales</a:t>
            </a:r>
          </a:p>
          <a:p>
            <a:pPr marL="285750" indent="-285750">
              <a:buFontTx/>
              <a:buChar char="-"/>
            </a:pPr>
            <a:endParaRPr lang="es-MX" dirty="0"/>
          </a:p>
          <a:p>
            <a:pPr marL="285750" indent="-285750">
              <a:buFontTx/>
              <a:buChar char="-"/>
            </a:pPr>
            <a:r>
              <a:rPr lang="es-MX" dirty="0"/>
              <a:t>En la tutorías grupales se abordaron diversas temáticas como lo sugiere  el programa institucional de tutorías. </a:t>
            </a:r>
          </a:p>
          <a:p>
            <a:pPr marL="285750" indent="-285750">
              <a:buFontTx/>
              <a:buChar char="-"/>
            </a:pPr>
            <a:endParaRPr lang="es-MX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Para los alumnos de tercer cuatrimestre</a:t>
            </a:r>
            <a:r>
              <a:rPr lang="es-MX" dirty="0"/>
              <a:t>. Actividades orientadas principalmente al fortalecimiento de sus hábitos de estudio con la intención de mejorar su rendimiento académico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DDC53-E589-4A02-81C0-1E1A601A1F73}"/>
              </a:ext>
            </a:extLst>
          </p:cNvPr>
          <p:cNvSpPr txBox="1"/>
          <p:nvPr/>
        </p:nvSpPr>
        <p:spPr>
          <a:xfrm>
            <a:off x="1870593" y="1101550"/>
            <a:ext cx="109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rgbClr val="9E44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Tutoría</a:t>
            </a:r>
          </a:p>
        </p:txBody>
      </p:sp>
    </p:spTree>
    <p:extLst>
      <p:ext uri="{BB962C8B-B14F-4D97-AF65-F5344CB8AC3E}">
        <p14:creationId xmlns:p14="http://schemas.microsoft.com/office/powerpoint/2010/main" val="1020816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951</Words>
  <Application>Microsoft Office PowerPoint</Application>
  <PresentationFormat>Presentación en pantalla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Eurostile</vt:lpstr>
      <vt:lpstr>Times New Roman</vt:lpstr>
      <vt:lpstr>Tema de Office</vt:lpstr>
      <vt:lpstr>Presentación de PowerPoint</vt:lpstr>
      <vt:lpstr>Eje de Mejora de los Aprendizajes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57</cp:revision>
  <dcterms:created xsi:type="dcterms:W3CDTF">2021-04-28T01:32:14Z</dcterms:created>
  <dcterms:modified xsi:type="dcterms:W3CDTF">2023-09-28T22:13:21Z</dcterms:modified>
</cp:coreProperties>
</file>