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6" r:id="rId2"/>
    <p:sldId id="257" r:id="rId3"/>
    <p:sldId id="271" r:id="rId4"/>
    <p:sldId id="273" r:id="rId5"/>
    <p:sldId id="275" r:id="rId6"/>
    <p:sldId id="276" r:id="rId7"/>
    <p:sldId id="277" r:id="rId8"/>
    <p:sldId id="278" r:id="rId9"/>
    <p:sldId id="279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A2A"/>
    <a:srgbClr val="A5E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27/09/2023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Actividades de Satisfacción Escolar</a:t>
            </a:r>
            <a:r>
              <a:rPr lang="es-ES" dirty="0"/>
              <a:t>:  Ceremonias Cívicas, </a:t>
            </a:r>
            <a:r>
              <a:rPr lang="es-ES" dirty="0" smtClean="0"/>
              <a:t>Reuniones Académicas</a:t>
            </a:r>
            <a:r>
              <a:rPr lang="es-ES" dirty="0"/>
              <a:t>, </a:t>
            </a:r>
            <a:r>
              <a:rPr lang="es-ES" dirty="0" smtClean="0"/>
              <a:t>Programa de Valores y Prácticas </a:t>
            </a:r>
            <a:r>
              <a:rPr lang="es-ES" dirty="0"/>
              <a:t>en talleres y Laboratorio (Metrología).</a:t>
            </a:r>
            <a:endParaRPr lang="es-MX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867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Actividades de Satisfacción Escolar</a:t>
            </a:r>
            <a:r>
              <a:rPr lang="es-ES" dirty="0"/>
              <a:t>:  Ceremonias Cívicas, </a:t>
            </a:r>
            <a:r>
              <a:rPr lang="es-ES" dirty="0" smtClean="0"/>
              <a:t>Sesiones de Inducción, </a:t>
            </a:r>
            <a:r>
              <a:rPr lang="es-ES" dirty="0" err="1" smtClean="0"/>
              <a:t>Classroom</a:t>
            </a:r>
            <a:r>
              <a:rPr lang="es-ES" dirty="0"/>
              <a:t>, Sesión de CTEES  </a:t>
            </a:r>
            <a:endParaRPr lang="es-MX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491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Actividades de Satisfacción Escolar y Sustentabilidad</a:t>
            </a:r>
            <a:r>
              <a:rPr lang="es-ES" dirty="0"/>
              <a:t>:  Día Verde Institucional, después del arduo trabajo….Convivio…obligado, Reuniones Académicas. </a:t>
            </a:r>
            <a:r>
              <a:rPr lang="es-ES" dirty="0" smtClean="0"/>
              <a:t>Foro Regional </a:t>
            </a:r>
            <a:r>
              <a:rPr lang="es-ES" dirty="0"/>
              <a:t>de Ciencia, Tecnología e Innovación (SEDE UTVM).</a:t>
            </a:r>
            <a:endParaRPr lang="es-MX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63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Actividades Prevención y Preservación de la Salud y Sustentabilidad: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Campañas de vacunación COVID 19 e Influenza, Mantenimiento Preventivo CNC, Proyectos Integradores Desarrollados, Clasificación y reciclado de materiales. </a:t>
            </a:r>
            <a:r>
              <a:rPr lang="es-MX" b="0" dirty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822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45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60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49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68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46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43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25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50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26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68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6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6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3" Type="http://schemas.openxmlformats.org/officeDocument/2006/relationships/image" Target="../media/image6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214548" y="4459661"/>
            <a:ext cx="63722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Sesión de Evaluación (cierre</a:t>
            </a:r>
            <a:r>
              <a:rPr lang="es-MX" sz="32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)</a:t>
            </a:r>
          </a:p>
          <a:p>
            <a:pPr algn="ctr"/>
            <a:r>
              <a:rPr lang="es-MX" sz="32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y Planeación</a:t>
            </a:r>
            <a:endParaRPr lang="es-ES" sz="32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3386" y="3175293"/>
            <a:ext cx="5796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i="1" dirty="0" smtClean="0"/>
              <a:t>Eje: Ambientes de Sana Convivencia</a:t>
            </a:r>
            <a:endParaRPr lang="es-MX" sz="4800" b="1" i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23385" y="1306149"/>
            <a:ext cx="663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latin typeface="Montserrat Black" panose="00000A00000000000000" pitchFamily="50" charset="0"/>
              </a:rPr>
              <a:t>CTES</a:t>
            </a:r>
          </a:p>
          <a:p>
            <a:r>
              <a:rPr lang="es-ES" dirty="0">
                <a:latin typeface="Montserrat ExtraBold" panose="00000900000000000000" pitchFamily="50" charset="0"/>
              </a:rPr>
              <a:t>CONSEJO </a:t>
            </a:r>
            <a:r>
              <a:rPr lang="es-ES" dirty="0" smtClean="0">
                <a:latin typeface="Montserrat ExtraBold" panose="00000900000000000000" pitchFamily="50" charset="0"/>
              </a:rPr>
              <a:t>TÉCNICO </a:t>
            </a:r>
            <a:r>
              <a:rPr lang="es-ES" dirty="0">
                <a:latin typeface="Montserrat ExtraBold" panose="00000900000000000000" pitchFamily="50" charset="0"/>
              </a:rPr>
              <a:t>DE EDUCACIÓN </a:t>
            </a:r>
            <a:r>
              <a:rPr lang="es-ES" dirty="0" smtClean="0">
                <a:latin typeface="Montserrat ExtraBold" panose="00000900000000000000" pitchFamily="50" charset="0"/>
              </a:rPr>
              <a:t>SUPERIOR</a:t>
            </a:r>
            <a:endParaRPr lang="es-ES" dirty="0">
              <a:latin typeface="Montserrat ExtraBold" panose="00000900000000000000" pitchFamily="50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740924" y="5928695"/>
            <a:ext cx="1791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Septiembre </a:t>
            </a:r>
            <a:r>
              <a:rPr lang="es-MX" dirty="0" smtClean="0"/>
              <a:t>2023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25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784127" y="1367678"/>
            <a:ext cx="5472608" cy="1325563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AMBIENTES DE SANA CONVIVENCIA</a:t>
            </a:r>
            <a:endParaRPr lang="es-MX" dirty="0"/>
          </a:p>
        </p:txBody>
      </p:sp>
      <p:sp>
        <p:nvSpPr>
          <p:cNvPr id="16" name="Recortar y redondear rectángulo de esquina sencilla 15"/>
          <p:cNvSpPr/>
          <p:nvPr/>
        </p:nvSpPr>
        <p:spPr>
          <a:xfrm>
            <a:off x="631999" y="3029200"/>
            <a:ext cx="2304256" cy="2298103"/>
          </a:xfrm>
          <a:prstGeom prst="snip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INDICADORES </a:t>
            </a:r>
          </a:p>
          <a:p>
            <a:pPr algn="ctr"/>
            <a:r>
              <a:rPr lang="es-ES" b="1" dirty="0" smtClean="0"/>
              <a:t>ASC 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602" y="2693241"/>
            <a:ext cx="5761219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91880" y="836712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80979" y="1937178"/>
            <a:ext cx="6982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1.-Desarrollar Actividades de Satisfacción Escolar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43" y="2716155"/>
            <a:ext cx="7443861" cy="101202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34343" y="4008100"/>
            <a:ext cx="6552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3.-Preservar Ambientes y Espacios Ecológicos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60" y="4787077"/>
            <a:ext cx="6200169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825855" y="798758"/>
            <a:ext cx="5970112" cy="736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Análisis de logros 2022-2023</a:t>
            </a:r>
            <a:endParaRPr lang="en-US" sz="4000" b="1" dirty="0"/>
          </a:p>
        </p:txBody>
      </p:sp>
      <p:graphicFrame>
        <p:nvGraphicFramePr>
          <p:cNvPr id="7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711804"/>
              </p:ext>
            </p:extLst>
          </p:nvPr>
        </p:nvGraphicFramePr>
        <p:xfrm>
          <a:off x="836548" y="1775294"/>
          <a:ext cx="7553308" cy="4084407"/>
        </p:xfrm>
        <a:graphic>
          <a:graphicData uri="http://schemas.openxmlformats.org/drawingml/2006/table">
            <a:tbl>
              <a:tblPr/>
              <a:tblGrid>
                <a:gridCol w="2707931">
                  <a:extLst>
                    <a:ext uri="{9D8B030D-6E8A-4147-A177-3AD203B41FA5}">
                      <a16:colId xmlns:a16="http://schemas.microsoft.com/office/drawing/2014/main" xmlns="" val="776736930"/>
                    </a:ext>
                  </a:extLst>
                </a:gridCol>
                <a:gridCol w="1112363">
                  <a:extLst>
                    <a:ext uri="{9D8B030D-6E8A-4147-A177-3AD203B41FA5}">
                      <a16:colId xmlns:a16="http://schemas.microsoft.com/office/drawing/2014/main" xmlns="" val="575540551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xmlns="" val="3964324681"/>
                    </a:ext>
                  </a:extLst>
                </a:gridCol>
                <a:gridCol w="2582944">
                  <a:extLst>
                    <a:ext uri="{9D8B030D-6E8A-4147-A177-3AD203B41FA5}">
                      <a16:colId xmlns:a16="http://schemas.microsoft.com/office/drawing/2014/main" xmlns="" val="2166446179"/>
                    </a:ext>
                  </a:extLst>
                </a:gridCol>
              </a:tblGrid>
              <a:tr h="794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Montserrat" panose="00000500000000000000" pitchFamily="50" charset="0"/>
                        </a:rPr>
                        <a:t>Nombre del indicador</a:t>
                      </a:r>
                      <a:endParaRPr lang="es-E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effectLst/>
                          <a:latin typeface="Montserrat" panose="00000500000000000000" pitchFamily="50" charset="0"/>
                        </a:rPr>
                        <a:t>Valor inicial ciclo escolar 2022-2023</a:t>
                      </a:r>
                      <a:endParaRPr lang="es-ES" sz="1400" b="1" dirty="0" smtClean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Montserrat" panose="00000500000000000000" pitchFamily="50" charset="0"/>
                        </a:rPr>
                        <a:t>Valor final (%) ciclo 2022-2023</a:t>
                      </a:r>
                      <a:endParaRPr lang="es-E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Observaciones (retos/</a:t>
                      </a:r>
                      <a:r>
                        <a:rPr lang="es-ES" sz="1100" b="1" dirty="0" err="1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desafios</a:t>
                      </a: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)</a:t>
                      </a:r>
                      <a:endParaRPr lang="es-E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4782456"/>
                  </a:ext>
                </a:extLst>
              </a:tr>
              <a:tr h="729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u="none" dirty="0" smtClean="0">
                          <a:effectLst/>
                          <a:latin typeface="+mn-lt"/>
                        </a:rPr>
                        <a:t>1.-Satisfacción de Convivencia Escolar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u="none" dirty="0" smtClean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400" b="1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9500325"/>
                  </a:ext>
                </a:extLst>
              </a:tr>
              <a:tr h="735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u="none" dirty="0" smtClean="0">
                          <a:effectLst/>
                          <a:latin typeface="+mn-lt"/>
                        </a:rPr>
                        <a:t>2.-Clima Laboral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u="none" dirty="0" smtClean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400" b="1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Desarrollar Programa de</a:t>
                      </a:r>
                    </a:p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Actividades con Impacto en </a:t>
                      </a:r>
                    </a:p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Un Mejor Clima Laboral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5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u="none" dirty="0" smtClean="0">
                          <a:effectLst/>
                          <a:latin typeface="+mn-lt"/>
                        </a:rPr>
                        <a:t>3.-Sustentabilidad Institucional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u="none" dirty="0" smtClean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en-US" sz="1400" b="1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Implementar Programa</a:t>
                      </a:r>
                    </a:p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Institucional de </a:t>
                      </a:r>
                    </a:p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Sustentabilidad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0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u="none" dirty="0" smtClean="0">
                          <a:effectLst/>
                          <a:latin typeface="+mn-lt"/>
                        </a:rPr>
                        <a:t>4.-Prevención y Preservación de la Salud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u="none" dirty="0" smtClean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400" b="1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Fortalecer Actividades del</a:t>
                      </a:r>
                    </a:p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Programa de Prevención y</a:t>
                      </a:r>
                    </a:p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 Preservación de la Salud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877376" y="2499756"/>
            <a:ext cx="2321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/>
              <a:t>Impulsar Actividades del </a:t>
            </a:r>
          </a:p>
          <a:p>
            <a:pPr algn="ctr"/>
            <a:r>
              <a:rPr lang="es-MX" sz="1600" b="1" dirty="0" smtClean="0"/>
              <a:t>Programa de Satisfacción</a:t>
            </a:r>
          </a:p>
          <a:p>
            <a:pPr algn="ctr"/>
            <a:r>
              <a:rPr lang="es-MX" sz="1600" b="1" dirty="0" smtClean="0"/>
              <a:t> Escolar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32168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1" y="98474"/>
            <a:ext cx="9217891" cy="6858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39C37379-BCB9-4EA7-B8FF-34A3F2C1C1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10797" r="5549" b="21944"/>
          <a:stretch/>
        </p:blipFill>
        <p:spPr>
          <a:xfrm rot="19992093">
            <a:off x="1164702" y="4581285"/>
            <a:ext cx="2392237" cy="131308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4743" y="1352007"/>
            <a:ext cx="1228437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Ceremonias Cívicas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215665" y="5970307"/>
            <a:ext cx="1228437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Programa de Valores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299" y="498026"/>
            <a:ext cx="2096894" cy="157168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CEEB437-2B98-490A-90B2-6D797CB124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90" y="2605908"/>
            <a:ext cx="3557074" cy="20008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5E79A4-9994-4282-A619-AEFCF1E652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33" y="576829"/>
            <a:ext cx="2180794" cy="16355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0AC6098-DB88-4346-807B-EE8D277A16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" y="2239910"/>
            <a:ext cx="2352001" cy="17640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B8A0F46-1BAC-4043-BF5A-2D22C7987B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59" y="2362096"/>
            <a:ext cx="2389187" cy="179189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59968AE-868D-4DF2-85EE-4EC22B307A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02" y="470007"/>
            <a:ext cx="2352001" cy="176400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D81EB019-37B1-422C-BC47-01F3E64030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71" y="5000244"/>
            <a:ext cx="2778216" cy="156274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2B2D9B84-B137-4ED3-B580-E7F6FEEE3F5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17" y="4612367"/>
            <a:ext cx="2121314" cy="159098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0F625BB0-E057-4229-B92F-A4EB7EE7A11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3" r="2504" b="24904"/>
          <a:stretch/>
        </p:blipFill>
        <p:spPr>
          <a:xfrm rot="20070814">
            <a:off x="-27596" y="3949081"/>
            <a:ext cx="2293112" cy="103164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04979" y="4310580"/>
            <a:ext cx="1280271" cy="67671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838873" y="2000601"/>
            <a:ext cx="1228437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Reuniones Académicas</a:t>
            </a:r>
          </a:p>
        </p:txBody>
      </p:sp>
    </p:spTree>
    <p:extLst>
      <p:ext uri="{BB962C8B-B14F-4D97-AF65-F5344CB8AC3E}">
        <p14:creationId xmlns:p14="http://schemas.microsoft.com/office/powerpoint/2010/main" val="24356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6" y="0"/>
            <a:ext cx="9217891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BC041E3-C8A7-45E8-93E2-376F33944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17" y="3233504"/>
            <a:ext cx="2091344" cy="1175809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6270887" y="2649274"/>
            <a:ext cx="1228437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Sesión De CTES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284819" y="2661348"/>
            <a:ext cx="1289212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 err="1"/>
              <a:t>Classroom</a:t>
            </a:r>
            <a:endParaRPr lang="es-MX" sz="16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3289082" y="320955"/>
            <a:ext cx="1357442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Ceremonias</a:t>
            </a:r>
          </a:p>
          <a:p>
            <a:pPr algn="ctr"/>
            <a:r>
              <a:rPr lang="es-MX" sz="1600" dirty="0"/>
              <a:t>Cívicas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C20F95F-9852-40F8-BC9A-E1D1B603C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9" y="1130816"/>
            <a:ext cx="1848132" cy="13860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7735522-E22B-485D-85BB-6F244A104A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08" y="518022"/>
            <a:ext cx="3668709" cy="20636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691F2E1-6F2E-4AE8-AA85-C44FFD9438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" y="3030591"/>
            <a:ext cx="2281653" cy="17112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1BEF3BC-F2B6-4FF6-8625-03BD2EA3E3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23" y="956711"/>
            <a:ext cx="2870918" cy="215318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D5FEA73-C5F9-4E43-A445-7C2D7248E4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68" y="2698640"/>
            <a:ext cx="2293756" cy="172031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B710D0D3-B9B8-4650-9F44-F850CE367B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02" y="4452934"/>
            <a:ext cx="1015301" cy="180498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E817258A-CAB4-40E1-80A6-F05B95AEA2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4" y="4864401"/>
            <a:ext cx="2347731" cy="13205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A6B8A15-86E3-485B-A4B9-29FDFC75E8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37" y="4452261"/>
            <a:ext cx="2406642" cy="1804981"/>
          </a:xfrm>
          <a:prstGeom prst="rect">
            <a:avLst/>
          </a:prstGeom>
        </p:spPr>
      </p:pic>
      <p:pic>
        <p:nvPicPr>
          <p:cNvPr id="19" name="Marcador de contenido 5">
            <a:extLst>
              <a:ext uri="{FF2B5EF4-FFF2-40B4-BE49-F238E27FC236}">
                <a16:creationId xmlns:a16="http://schemas.microsoft.com/office/drawing/2014/main" xmlns="" id="{3364CB56-7860-4B85-BAC1-12E10182ABB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8"/>
          <a:stretch/>
        </p:blipFill>
        <p:spPr>
          <a:xfrm>
            <a:off x="6270887" y="3276997"/>
            <a:ext cx="2873185" cy="181382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359679" y="4367000"/>
            <a:ext cx="1357442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Sesiones de</a:t>
            </a:r>
          </a:p>
          <a:p>
            <a:pPr algn="ctr"/>
            <a:r>
              <a:rPr lang="es-MX" sz="1600" dirty="0" smtClean="0"/>
              <a:t>Inducción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4926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1" y="0"/>
            <a:ext cx="9217891" cy="6858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D254BB83-A1A6-492E-87FA-54B4FE4DF9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32" y="3658258"/>
            <a:ext cx="2971896" cy="2228922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1312059" y="875750"/>
            <a:ext cx="1419681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Sana Convivencia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87F165F-79E4-48B4-B1D5-71FF58EC3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8442">
            <a:off x="3296837" y="4959469"/>
            <a:ext cx="1648185" cy="12361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F98FE1C-F230-467D-AE98-CCE5A7A5B2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95" y="345383"/>
            <a:ext cx="2756353" cy="206726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C0D69583-164B-451B-A732-38AB8F8CF9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0" y="2970488"/>
            <a:ext cx="2523878" cy="18929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B4862C49-3EE1-4099-867A-E3B655FCBF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1" y="4947489"/>
            <a:ext cx="2044740" cy="153355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CBE697A8-BD7D-4F1E-8285-F4477FCDAF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31" y="292809"/>
            <a:ext cx="2126403" cy="15948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A239056A-6150-4374-8282-A346D5936C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2" y="1581105"/>
            <a:ext cx="2035915" cy="11452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0D02B327-F0A3-4848-ACB1-697490329A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53" y="1503579"/>
            <a:ext cx="1794835" cy="134612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5FA4C483-D671-40D4-94C1-86F552023B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32" y="1337149"/>
            <a:ext cx="2035001" cy="152625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2DDA9884-02FF-482B-BEDE-117DFF8D75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76" y="2450147"/>
            <a:ext cx="2153252" cy="16149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17C4664-370C-4D55-860B-C22A613CBC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73245" y="2992007"/>
            <a:ext cx="3427003" cy="25702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6E59546-B820-4D30-9701-1C666BEC6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36" y="1666267"/>
            <a:ext cx="2469710" cy="138921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47C4633A-0C3D-425E-9689-51FD32052E3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97" y="4551482"/>
            <a:ext cx="3425589" cy="1926894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5410676" y="1203616"/>
            <a:ext cx="1419681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Reuniones Académicas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2D7EA462-F8CC-430D-9919-72D6530065B9}"/>
              </a:ext>
            </a:extLst>
          </p:cNvPr>
          <p:cNvSpPr txBox="1"/>
          <p:nvPr/>
        </p:nvSpPr>
        <p:spPr>
          <a:xfrm>
            <a:off x="5800982" y="4092525"/>
            <a:ext cx="1419681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Foro Regional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261285" y="4439158"/>
            <a:ext cx="1228437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Día</a:t>
            </a:r>
          </a:p>
          <a:p>
            <a:pPr algn="ctr"/>
            <a:r>
              <a:rPr lang="es-MX" sz="1600" dirty="0"/>
              <a:t>Verde</a:t>
            </a:r>
          </a:p>
        </p:txBody>
      </p:sp>
    </p:spTree>
    <p:extLst>
      <p:ext uri="{BB962C8B-B14F-4D97-AF65-F5344CB8AC3E}">
        <p14:creationId xmlns:p14="http://schemas.microsoft.com/office/powerpoint/2010/main" val="21491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6" y="0"/>
            <a:ext cx="9217891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C58BB6F-30EC-40A5-B098-6628405823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7" y="3838431"/>
            <a:ext cx="1836569" cy="24487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2CEDB82-BCAA-42F6-859E-064269D61E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709" y="1360864"/>
            <a:ext cx="1504740" cy="20063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340A90F-161A-4A56-BEEE-872E70255E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2" y="1001331"/>
            <a:ext cx="3154470" cy="23658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E51D943-283A-47AF-830B-7EA52CFB50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01" y="2569133"/>
            <a:ext cx="2771200" cy="15588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4B10911-AA38-4F7A-BCFB-0669A17453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02" y="2960732"/>
            <a:ext cx="2164862" cy="121773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131A332-492B-4F3A-854B-D0743E96C3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02" y="4126119"/>
            <a:ext cx="1215602" cy="216107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FE9C46BB-390C-4BFB-BA2A-BA8A2280BE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79" y="4136413"/>
            <a:ext cx="3841902" cy="216107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F3133DDF-3806-4FC3-B39B-DED9958C4B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12" y="4316617"/>
            <a:ext cx="3518314" cy="197905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84624" y="3267620"/>
            <a:ext cx="1416435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Campañas de Vacunación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AF5B7E8-3163-4081-A260-BBA0513E5E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08" y="2587861"/>
            <a:ext cx="3103456" cy="17456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1E4EBC1-8D88-4F42-B443-B6502A8FF0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49905" y="614756"/>
            <a:ext cx="3470701" cy="19826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1EC45EF-EC15-485C-ACAB-A6E7E14000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104197">
            <a:off x="6148606" y="791289"/>
            <a:ext cx="2771201" cy="155880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A2AD3FD-9455-4E61-9374-C253E86B3660}"/>
              </a:ext>
            </a:extLst>
          </p:cNvPr>
          <p:cNvSpPr txBox="1"/>
          <p:nvPr/>
        </p:nvSpPr>
        <p:spPr>
          <a:xfrm>
            <a:off x="5527562" y="2210625"/>
            <a:ext cx="16061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 Mantenimiento Preventivo CNC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14A6DCF-F208-420C-91C7-B3821EA44F37}"/>
              </a:ext>
            </a:extLst>
          </p:cNvPr>
          <p:cNvSpPr txBox="1"/>
          <p:nvPr/>
        </p:nvSpPr>
        <p:spPr>
          <a:xfrm>
            <a:off x="7568753" y="595614"/>
            <a:ext cx="1416435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 Proyectos Integradores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077449" y="4342035"/>
            <a:ext cx="1416435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 Reciclado Materiales</a:t>
            </a:r>
          </a:p>
        </p:txBody>
      </p:sp>
    </p:spTree>
    <p:extLst>
      <p:ext uri="{BB962C8B-B14F-4D97-AF65-F5344CB8AC3E}">
        <p14:creationId xmlns:p14="http://schemas.microsoft.com/office/powerpoint/2010/main" val="17126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21489" y="1508290"/>
            <a:ext cx="660148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7200" i="1" dirty="0" smtClean="0">
                <a:latin typeface="Modern No. 20" panose="02070704070505020303" pitchFamily="18" charset="0"/>
              </a:rPr>
              <a:t>G R A C  I A S </a:t>
            </a:r>
          </a:p>
          <a:p>
            <a:pPr algn="ctr"/>
            <a:r>
              <a:rPr lang="es-MX" sz="7200" i="1" dirty="0" smtClean="0">
                <a:latin typeface="Modern No. 20" panose="02070704070505020303" pitchFamily="18" charset="0"/>
              </a:rPr>
              <a:t>P  O  R   S  U </a:t>
            </a:r>
          </a:p>
          <a:p>
            <a:pPr algn="ctr"/>
            <a:r>
              <a:rPr lang="es-MX" sz="7200" i="1" dirty="0" smtClean="0">
                <a:latin typeface="Modern No. 20" panose="02070704070505020303" pitchFamily="18" charset="0"/>
              </a:rPr>
              <a:t>A T E N C I </a:t>
            </a:r>
            <a:r>
              <a:rPr lang="es-MX" sz="7200" i="1" dirty="0" err="1" smtClean="0">
                <a:latin typeface="Modern No. 20" panose="02070704070505020303" pitchFamily="18" charset="0"/>
              </a:rPr>
              <a:t>Ó</a:t>
            </a:r>
            <a:r>
              <a:rPr lang="es-MX" sz="7200" i="1" dirty="0" smtClean="0">
                <a:latin typeface="Modern No. 20" panose="02070704070505020303" pitchFamily="18" charset="0"/>
              </a:rPr>
              <a:t> N</a:t>
            </a:r>
            <a:endParaRPr lang="es-MX" sz="7200" i="1" dirty="0">
              <a:latin typeface="Modern No. 20" panose="02070704070505020303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929460" y="5476973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smtClean="0">
                <a:latin typeface="Britannic Bold" panose="020B0903060703020204" pitchFamily="34" charset="0"/>
              </a:rPr>
              <a:t>Consejeros A S C</a:t>
            </a:r>
            <a:endParaRPr lang="es-MX" i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301</Words>
  <Application>Microsoft Office PowerPoint</Application>
  <PresentationFormat>Presentación en pantalla (4:3)</PresentationFormat>
  <Paragraphs>71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Britannic Bold</vt:lpstr>
      <vt:lpstr>Calibri</vt:lpstr>
      <vt:lpstr>Calibri Light</vt:lpstr>
      <vt:lpstr>Modern No. 20</vt:lpstr>
      <vt:lpstr>Montserrat</vt:lpstr>
      <vt:lpstr>Montserrat Black</vt:lpstr>
      <vt:lpstr>Montserrat ExtraBold</vt:lpstr>
      <vt:lpstr>Diseño personalizado</vt:lpstr>
      <vt:lpstr>Presentación de PowerPoint</vt:lpstr>
      <vt:lpstr>AMBIENTES DE SANA CONVIVENCIA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GILDARDO GARCIA ACOSTA</cp:lastModifiedBy>
  <cp:revision>90</cp:revision>
  <dcterms:created xsi:type="dcterms:W3CDTF">2021-04-28T01:32:14Z</dcterms:created>
  <dcterms:modified xsi:type="dcterms:W3CDTF">2023-09-27T17:39:23Z</dcterms:modified>
</cp:coreProperties>
</file>