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257" r:id="rId3"/>
    <p:sldId id="271" r:id="rId4"/>
    <p:sldId id="273" r:id="rId5"/>
    <p:sldId id="277" r:id="rId6"/>
    <p:sldId id="26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056"/>
    <a:srgbClr val="92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75" d="100"/>
          <a:sy n="75" d="100"/>
        </p:scale>
        <p:origin x="76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27/09/2023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Actividades: Aplicación de estrategias</a:t>
            </a:r>
            <a:r>
              <a:rPr lang="es-ES" baseline="0" dirty="0" smtClean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 smtClean="0"/>
              <a:t>Admtvo</a:t>
            </a:r>
            <a:r>
              <a:rPr lang="es-ES" baseline="0" dirty="0" smtClean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 smtClean="0"/>
              <a:t>Preserv</a:t>
            </a:r>
            <a:r>
              <a:rPr lang="es-ES" baseline="0" dirty="0" smtClean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6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27/09/2023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5438" y="5075214"/>
            <a:ext cx="63722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Evaluación (cierre</a:t>
            </a:r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)</a:t>
            </a:r>
          </a:p>
          <a:p>
            <a:pPr algn="ctr"/>
            <a:r>
              <a:rPr lang="es-MX" sz="32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6" y="3175293"/>
            <a:ext cx="5796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latin typeface="Montserrat ExtraBold" panose="00000900000000000000" pitchFamily="50" charset="0"/>
              </a:rPr>
              <a:t>Eje: 5 de Emprendimiento</a:t>
            </a:r>
            <a:endParaRPr lang="es-MX" sz="4800" b="1" dirty="0"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</a:t>
            </a:r>
            <a:r>
              <a:rPr lang="es-ES" dirty="0" smtClean="0">
                <a:latin typeface="Montserrat ExtraBold" panose="00000900000000000000" pitchFamily="50" charset="0"/>
              </a:rPr>
              <a:t>TÉCNICO </a:t>
            </a:r>
            <a:r>
              <a:rPr lang="es-ES" dirty="0">
                <a:latin typeface="Montserrat ExtraBold" panose="00000900000000000000" pitchFamily="50" charset="0"/>
              </a:rPr>
              <a:t>DE EDUCACIÓN </a:t>
            </a:r>
            <a:r>
              <a:rPr lang="es-ES" dirty="0" smtClean="0">
                <a:latin typeface="Montserrat ExtraBold" panose="00000900000000000000" pitchFamily="50" charset="0"/>
              </a:rPr>
              <a:t>SUPERIOR</a:t>
            </a:r>
            <a:endParaRPr lang="es-ES" dirty="0"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42886" y="670349"/>
            <a:ext cx="648268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Montserrat Black" panose="00000A00000000000000" pitchFamily="50" charset="0"/>
                <a:cs typeface="Arial" panose="020B0604020202020204" pitchFamily="34" charset="0"/>
              </a:rPr>
              <a:t>Indicadores de seguimiento</a:t>
            </a:r>
            <a:endParaRPr lang="es-MX" sz="3200" b="1" dirty="0">
              <a:latin typeface="Montserrat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73737" y="1255124"/>
            <a:ext cx="5972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>
                <a:latin typeface="Montserrat" panose="00000500000000000000" pitchFamily="50" charset="0"/>
              </a:rPr>
              <a:t>Estudiantes en </a:t>
            </a:r>
            <a:r>
              <a:rPr lang="es-MX" sz="2400" dirty="0" smtClean="0">
                <a:latin typeface="Montserrat" panose="00000500000000000000" pitchFamily="50" charset="0"/>
              </a:rPr>
              <a:t>el programa </a:t>
            </a:r>
            <a:r>
              <a:rPr lang="es-MX" sz="2400" dirty="0">
                <a:latin typeface="Montserrat" panose="00000500000000000000" pitchFamily="50" charset="0"/>
              </a:rPr>
              <a:t>de </a:t>
            </a:r>
            <a:r>
              <a:rPr lang="es-MX" sz="2400" dirty="0" smtClean="0">
                <a:latin typeface="Montserrat" panose="00000500000000000000" pitchFamily="50" charset="0"/>
              </a:rPr>
              <a:t>emprendedores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>
                <a:latin typeface="Montserrat" panose="00000500000000000000" pitchFamily="50" charset="0"/>
              </a:rPr>
              <a:t>Vinculación con actividades del ecosistema </a:t>
            </a:r>
            <a:r>
              <a:rPr lang="es-MX" sz="2400" dirty="0" smtClean="0">
                <a:latin typeface="Montserrat" panose="00000500000000000000" pitchFamily="50" charset="0"/>
              </a:rPr>
              <a:t>emprendedor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latin typeface="Montserrat" panose="00000500000000000000" pitchFamily="50" charset="0"/>
              </a:rPr>
              <a:t>Proyectos </a:t>
            </a:r>
            <a:r>
              <a:rPr lang="es-MX" sz="2400" dirty="0">
                <a:latin typeface="Montserrat" panose="00000500000000000000" pitchFamily="50" charset="0"/>
              </a:rPr>
              <a:t>de estudiantes </a:t>
            </a:r>
            <a:r>
              <a:rPr lang="es-MX" sz="2400" dirty="0" smtClean="0">
                <a:latin typeface="Montserrat" panose="00000500000000000000" pitchFamily="50" charset="0"/>
              </a:rPr>
              <a:t>en proceso de incubación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latin typeface="Montserrat" panose="00000500000000000000" pitchFamily="50" charset="0"/>
              </a:rPr>
              <a:t>Proyectos de emprendimiento social vinculados</a:t>
            </a:r>
          </a:p>
        </p:txBody>
      </p:sp>
      <p:sp>
        <p:nvSpPr>
          <p:cNvPr id="8" name="Recortar y redondear rectángulo de esquina sencilla 7"/>
          <p:cNvSpPr/>
          <p:nvPr/>
        </p:nvSpPr>
        <p:spPr>
          <a:xfrm>
            <a:off x="885524" y="1255123"/>
            <a:ext cx="1549667" cy="5126426"/>
          </a:xfrm>
          <a:prstGeom prst="snipRoundRect">
            <a:avLst/>
          </a:prstGeom>
          <a:solidFill>
            <a:srgbClr val="A5E056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400" b="1" spc="300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Emprendimiento</a:t>
            </a:r>
            <a:endParaRPr lang="es-ES" sz="4400" b="1" spc="300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91880" y="457708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2954" y="1104039"/>
            <a:ext cx="70633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/>
              <a:t>Fortalecer el programa de </a:t>
            </a:r>
            <a:r>
              <a:rPr lang="es-ES" sz="2400" dirty="0" smtClean="0"/>
              <a:t>Emprendimiento mediante  </a:t>
            </a:r>
            <a:r>
              <a:rPr lang="es-ES" sz="2400" dirty="0"/>
              <a:t>talleres o </a:t>
            </a:r>
            <a:r>
              <a:rPr lang="es-ES" sz="2400" dirty="0" smtClean="0"/>
              <a:t>conferencias en modalidad presencial </a:t>
            </a:r>
            <a:r>
              <a:rPr lang="es-ES" sz="2400" dirty="0"/>
              <a:t>y/o </a:t>
            </a:r>
            <a:r>
              <a:rPr lang="es-ES" sz="2400" dirty="0" smtClean="0"/>
              <a:t>virtual.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/>
              <a:t>Fortalecer el proceso de asesorías mediante actividades alineadas al contenido del plan de </a:t>
            </a:r>
            <a:r>
              <a:rPr lang="es-ES" sz="2400" dirty="0" smtClean="0"/>
              <a:t>negocios.</a:t>
            </a:r>
          </a:p>
          <a:p>
            <a:pPr algn="just"/>
            <a:endParaRPr lang="es-ES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dirty="0"/>
              <a:t>Fortalecer </a:t>
            </a:r>
            <a:r>
              <a:rPr lang="es-ES" sz="2400" dirty="0" smtClean="0"/>
              <a:t>proyectos </a:t>
            </a:r>
            <a:r>
              <a:rPr lang="es-ES" sz="2400" dirty="0"/>
              <a:t>de emprendimiento social </a:t>
            </a:r>
            <a:r>
              <a:rPr lang="es-ES" sz="2400" dirty="0" smtClean="0"/>
              <a:t>vinculados.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83" y="4503272"/>
            <a:ext cx="389568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73942" y="403627"/>
            <a:ext cx="6111793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Análisis de logros 2022-2023</a:t>
            </a:r>
            <a:endParaRPr lang="en-US" sz="4000" b="1" dirty="0"/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273507"/>
              </p:ext>
            </p:extLst>
          </p:nvPr>
        </p:nvGraphicFramePr>
        <p:xfrm>
          <a:off x="1403644" y="1068581"/>
          <a:ext cx="6947211" cy="5791642"/>
        </p:xfrm>
        <a:graphic>
          <a:graphicData uri="http://schemas.openxmlformats.org/drawingml/2006/table">
            <a:tbl>
              <a:tblPr/>
              <a:tblGrid>
                <a:gridCol w="2174489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575540551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2252546">
                  <a:extLst>
                    <a:ext uri="{9D8B030D-6E8A-4147-A177-3AD203B41FA5}">
                      <a16:colId xmlns:a16="http://schemas.microsoft.com/office/drawing/2014/main" val="2166446179"/>
                    </a:ext>
                  </a:extLst>
                </a:gridCol>
              </a:tblGrid>
              <a:tr h="79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Nombre del indicador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Valor inicial ciclo escolar 2022-2023</a:t>
                      </a:r>
                      <a:endParaRPr lang="es-ES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Valor final (%) ciclo 2022-2023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Observaciones (retos/</a:t>
                      </a:r>
                      <a:r>
                        <a:rPr lang="es-ES" sz="11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desafios</a:t>
                      </a: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)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1137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 en programa de emprendedores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se cumplieron con los objetivos ya que se realizaron pláticas y conferencias de emprendimiento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  <a:tr h="1137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Vinculación con actividades del ecosistema emprendedor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Se realizó la Vinculación con la Academia Nacional de Emprendedores,</a:t>
                      </a:r>
                      <a:r>
                        <a:rPr lang="es-ES" sz="1300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y participación en evento Presidente por un día en asamblea del Consejo Coordinador Empresarial.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891905"/>
                  </a:ext>
                </a:extLst>
              </a:tr>
              <a:tr h="1137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de estudiantes en proceso de  incubación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se atendieron 2 proyectos con alumnos de estadía Proyecto de Ropa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Freya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y Hamburguesas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49878"/>
                  </a:ext>
                </a:extLst>
              </a:tr>
              <a:tr h="1137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de emprendimiento social vinculados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Se comenzará a trabajar con Economía Social Solidaria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4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8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67535"/>
              </p:ext>
            </p:extLst>
          </p:nvPr>
        </p:nvGraphicFramePr>
        <p:xfrm>
          <a:off x="114302" y="1391360"/>
          <a:ext cx="8928098" cy="5098339"/>
        </p:xfrm>
        <a:graphic>
          <a:graphicData uri="http://schemas.openxmlformats.org/drawingml/2006/table">
            <a:tbl>
              <a:tblPr/>
              <a:tblGrid>
                <a:gridCol w="874798">
                  <a:extLst>
                    <a:ext uri="{9D8B030D-6E8A-4147-A177-3AD203B41FA5}">
                      <a16:colId xmlns:a16="http://schemas.microsoft.com/office/drawing/2014/main" val="1477533966"/>
                    </a:ext>
                  </a:extLst>
                </a:gridCol>
                <a:gridCol w="1125199">
                  <a:extLst>
                    <a:ext uri="{9D8B030D-6E8A-4147-A177-3AD203B41FA5}">
                      <a16:colId xmlns:a16="http://schemas.microsoft.com/office/drawing/2014/main" val="3262079091"/>
                    </a:ext>
                  </a:extLst>
                </a:gridCol>
                <a:gridCol w="967320">
                  <a:extLst>
                    <a:ext uri="{9D8B030D-6E8A-4147-A177-3AD203B41FA5}">
                      <a16:colId xmlns:a16="http://schemas.microsoft.com/office/drawing/2014/main" val="4111726864"/>
                    </a:ext>
                  </a:extLst>
                </a:gridCol>
                <a:gridCol w="1376081">
                  <a:extLst>
                    <a:ext uri="{9D8B030D-6E8A-4147-A177-3AD203B41FA5}">
                      <a16:colId xmlns:a16="http://schemas.microsoft.com/office/drawing/2014/main" val="2669417148"/>
                    </a:ext>
                  </a:extLst>
                </a:gridCol>
                <a:gridCol w="793853">
                  <a:extLst>
                    <a:ext uri="{9D8B030D-6E8A-4147-A177-3AD203B41FA5}">
                      <a16:colId xmlns:a16="http://schemas.microsoft.com/office/drawing/2014/main" val="2280615564"/>
                    </a:ext>
                  </a:extLst>
                </a:gridCol>
                <a:gridCol w="1594771">
                  <a:extLst>
                    <a:ext uri="{9D8B030D-6E8A-4147-A177-3AD203B41FA5}">
                      <a16:colId xmlns:a16="http://schemas.microsoft.com/office/drawing/2014/main" val="3189819457"/>
                    </a:ext>
                  </a:extLst>
                </a:gridCol>
                <a:gridCol w="1110399">
                  <a:extLst>
                    <a:ext uri="{9D8B030D-6E8A-4147-A177-3AD203B41FA5}">
                      <a16:colId xmlns:a16="http://schemas.microsoft.com/office/drawing/2014/main" val="3152186272"/>
                    </a:ext>
                  </a:extLst>
                </a:gridCol>
                <a:gridCol w="1085677">
                  <a:extLst>
                    <a:ext uri="{9D8B030D-6E8A-4147-A177-3AD203B41FA5}">
                      <a16:colId xmlns:a16="http://schemas.microsoft.com/office/drawing/2014/main" val="1613034708"/>
                    </a:ext>
                  </a:extLst>
                </a:gridCol>
              </a:tblGrid>
              <a:tr h="575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Ejes Estratégicos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Indicadores a considerar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Línea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base (valor periodo anterior)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</a:t>
                      </a:r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Programadas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Evidencias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 (S)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87025"/>
                  </a:ext>
                </a:extLst>
              </a:tr>
              <a:tr h="13933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spc="3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Emprendimiento</a:t>
                      </a:r>
                      <a:endParaRPr lang="es-ES" sz="1050" b="1" i="0" u="none" strike="noStrike" spc="3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Porcentaje de Estudiantes en programa de emprendedores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70%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Fortalecer el programa de Emprendimiento mediante las modalidades presencial y/o virtual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75%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Programar las actividades del PEU en donde se considere el  100% de la matrícula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(Pláticas, talleres y conferencias de sensibilización)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Listas de asistencia, fotografías, </a:t>
                      </a: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planeación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 actividades por PE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Programa de emprendedores universitarios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033504"/>
                  </a:ext>
                </a:extLst>
              </a:tr>
              <a:tr h="118926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Vincular y programar actividades del ecosistema emprendedor que brinden  materiales y contenidos actualizados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Convocatoria y/o correo electrónicos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Programa de Emprendedores Universitarios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87196"/>
                  </a:ext>
                </a:extLst>
              </a:tr>
              <a:tr h="9952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Número de Proyectos derivados de la formación de emprendimiento que están en operación 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5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Fortalecer el proceso de asesorías mediante actividades alineadas al contenido del plan de negocios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5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Fortalecer el proceso de asesorías mediante actividades alineadas al contenido del plan de negocios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Plan de negocios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Incubadora de empresas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27006"/>
                  </a:ext>
                </a:extLst>
              </a:tr>
              <a:tr h="19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Programar actividades y capacitaciones de emprendimiento social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Listas de asistencias, fotografías, planeación de actividades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Incubadora de empresas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312090"/>
                  </a:ext>
                </a:extLst>
              </a:tr>
              <a:tr h="7513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Fortalecer </a:t>
                      </a: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proyectos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 emprendimiento social vinculados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88258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2443594" y="464854"/>
            <a:ext cx="6598806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/>
              <a:t>Diseño </a:t>
            </a:r>
            <a:r>
              <a:rPr lang="es-MX" sz="3200" b="1" dirty="0"/>
              <a:t>de la Ruta de Mejora para el ciclo escolar </a:t>
            </a:r>
            <a:r>
              <a:rPr lang="es-MX" sz="3200" b="1" dirty="0" smtClean="0"/>
              <a:t>2023-2024.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81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1025778" y="142448"/>
            <a:ext cx="5893522" cy="29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Black" panose="00000A00000000000000" pitchFamily="50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 smtClean="0">
                <a:solidFill>
                  <a:sysClr val="windowText" lastClr="000000"/>
                </a:solidFill>
                <a:latin typeface="Montserrat Black" panose="00000A00000000000000" pitchFamily="50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Black" panose="00000A00000000000000" pitchFamily="50" charset="0"/>
              </a:rPr>
              <a:t>Realizadas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06" y="3986276"/>
            <a:ext cx="3281645" cy="246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79" y="461897"/>
            <a:ext cx="2555697" cy="340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9" y="2340440"/>
            <a:ext cx="3706934" cy="278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8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39" y="661761"/>
            <a:ext cx="2212607" cy="295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0" y="1736958"/>
            <a:ext cx="2386164" cy="3181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3821279"/>
            <a:ext cx="3522244" cy="264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14" y="3854564"/>
            <a:ext cx="2739456" cy="2608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12" y="661761"/>
            <a:ext cx="2328410" cy="295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22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96" y="611204"/>
            <a:ext cx="3394509" cy="254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6" y="3708129"/>
            <a:ext cx="3484344" cy="261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96" y="3708129"/>
            <a:ext cx="3484344" cy="261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6" y="628048"/>
            <a:ext cx="3372051" cy="252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602606" y="3023534"/>
            <a:ext cx="6112042" cy="8181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UTVM presente en el 28 Aniversario del  Consejo Coordinador Empresarial (CCEH)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6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8846" y="1937310"/>
            <a:ext cx="6025415" cy="183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kern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Gracias por su Atención..!!</a:t>
            </a:r>
            <a:endParaRPr lang="es-ES" sz="4000" kern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anose="020B09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478" y="585631"/>
            <a:ext cx="4590686" cy="5938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29" y="3771402"/>
            <a:ext cx="389568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437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490</Words>
  <Application>Microsoft Office PowerPoint</Application>
  <PresentationFormat>Presentación en pantalla (4:3)</PresentationFormat>
  <Paragraphs>76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Antique Olive Compact</vt:lpstr>
      <vt:lpstr>Arial</vt:lpstr>
      <vt:lpstr>Arial Black</vt:lpstr>
      <vt:lpstr>Calibri</vt:lpstr>
      <vt:lpstr>Calibri Light</vt:lpstr>
      <vt:lpstr>Montserrat</vt:lpstr>
      <vt:lpstr>Montserrat Black</vt:lpstr>
      <vt:lpstr>Montserrat ExtraBold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YAZMIN LISSETTE ORTIZ GOMEZ</cp:lastModifiedBy>
  <cp:revision>89</cp:revision>
  <dcterms:created xsi:type="dcterms:W3CDTF">2021-04-28T01:32:14Z</dcterms:created>
  <dcterms:modified xsi:type="dcterms:W3CDTF">2023-09-27T21:33:44Z</dcterms:modified>
</cp:coreProperties>
</file>