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6" r:id="rId2"/>
    <p:sldId id="273" r:id="rId3"/>
    <p:sldId id="274" r:id="rId4"/>
    <p:sldId id="275" r:id="rId5"/>
    <p:sldId id="272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A2A"/>
    <a:srgbClr val="A5E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Actividades de Satisfacción Escolar</a:t>
            </a:r>
            <a:r>
              <a:rPr lang="es-MX" dirty="0"/>
              <a:t>: Ceremonias Cívicas; Concurso de Altares; XXIV Jornada Académica Mecánica, Panel interactivo, Proyectos tecnológicos Sustentables; Plática Motivacional </a:t>
            </a:r>
            <a:r>
              <a:rPr lang="es-MX" dirty="0" err="1"/>
              <a:t>Yesenia</a:t>
            </a:r>
            <a:r>
              <a:rPr lang="es-MX" dirty="0"/>
              <a:t> y Joel, movilidad estudiantil PERÚ; Conferencia magistral, Sistemas Robotizados, Dr. Sergio Reyes Sánchez (JAPON)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8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900803" y="4459661"/>
            <a:ext cx="36711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Sesión de Cierre</a:t>
            </a:r>
          </a:p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y Planeación</a:t>
            </a:r>
            <a:endParaRPr lang="es-ES" sz="32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386" y="3175293"/>
            <a:ext cx="5796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FF0000"/>
                </a:solidFill>
                <a:latin typeface="Montserrat ExtraBold" panose="00000900000000000000" pitchFamily="50" charset="0"/>
              </a:rPr>
              <a:t>Programa de Protección Civil</a:t>
            </a:r>
            <a:endParaRPr lang="es-MX" sz="4800" b="1" dirty="0">
              <a:solidFill>
                <a:srgbClr val="FF0000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385" y="1306149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TÉCNICO DE EDUCACIÓN SUPERIOR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36401" y="5666388"/>
            <a:ext cx="4020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Septiembre </a:t>
            </a:r>
            <a:r>
              <a:rPr lang="es-E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3257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28649" y="1018269"/>
            <a:ext cx="7886700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Diseño del Plan Institucional de Mejora Continua para el ciclo escolar 2023-2024.</a:t>
            </a:r>
            <a:endParaRPr lang="en-US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186717"/>
              </p:ext>
            </p:extLst>
          </p:nvPr>
        </p:nvGraphicFramePr>
        <p:xfrm>
          <a:off x="118381" y="1869226"/>
          <a:ext cx="8724356" cy="4196987"/>
        </p:xfrm>
        <a:graphic>
          <a:graphicData uri="http://schemas.openxmlformats.org/drawingml/2006/table">
            <a:tbl>
              <a:tblPr/>
              <a:tblGrid>
                <a:gridCol w="1323034">
                  <a:extLst>
                    <a:ext uri="{9D8B030D-6E8A-4147-A177-3AD203B41FA5}">
                      <a16:colId xmlns:a16="http://schemas.microsoft.com/office/drawing/2014/main" val="3189937618"/>
                    </a:ext>
                  </a:extLst>
                </a:gridCol>
                <a:gridCol w="1323034">
                  <a:extLst>
                    <a:ext uri="{9D8B030D-6E8A-4147-A177-3AD203B41FA5}">
                      <a16:colId xmlns:a16="http://schemas.microsoft.com/office/drawing/2014/main" val="2211704097"/>
                    </a:ext>
                  </a:extLst>
                </a:gridCol>
                <a:gridCol w="1323034">
                  <a:extLst>
                    <a:ext uri="{9D8B030D-6E8A-4147-A177-3AD203B41FA5}">
                      <a16:colId xmlns:a16="http://schemas.microsoft.com/office/drawing/2014/main" val="3352182435"/>
                    </a:ext>
                  </a:extLst>
                </a:gridCol>
                <a:gridCol w="722237">
                  <a:extLst>
                    <a:ext uri="{9D8B030D-6E8A-4147-A177-3AD203B41FA5}">
                      <a16:colId xmlns:a16="http://schemas.microsoft.com/office/drawing/2014/main" val="1968583232"/>
                    </a:ext>
                  </a:extLst>
                </a:gridCol>
                <a:gridCol w="1623433">
                  <a:extLst>
                    <a:ext uri="{9D8B030D-6E8A-4147-A177-3AD203B41FA5}">
                      <a16:colId xmlns:a16="http://schemas.microsoft.com/office/drawing/2014/main" val="3673856993"/>
                    </a:ext>
                  </a:extLst>
                </a:gridCol>
                <a:gridCol w="1430687">
                  <a:extLst>
                    <a:ext uri="{9D8B030D-6E8A-4147-A177-3AD203B41FA5}">
                      <a16:colId xmlns:a16="http://schemas.microsoft.com/office/drawing/2014/main" val="2217146241"/>
                    </a:ext>
                  </a:extLst>
                </a:gridCol>
                <a:gridCol w="978897">
                  <a:extLst>
                    <a:ext uri="{9D8B030D-6E8A-4147-A177-3AD203B41FA5}">
                      <a16:colId xmlns:a16="http://schemas.microsoft.com/office/drawing/2014/main" val="2983695700"/>
                    </a:ext>
                  </a:extLst>
                </a:gridCol>
              </a:tblGrid>
              <a:tr h="4786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Programa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Lineas de Acción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Acciones programadas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Metas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Valor de inicio 2022-2023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Objetivo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Responsable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29519"/>
                  </a:ext>
                </a:extLst>
              </a:tr>
              <a:tr h="1675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Programa de protección civil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Integración de brigadas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Formalización del equipo de Brigadas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4 Categorías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No Aplica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Salvaguardar la integridad física y socioemocional de la comunidad universitaria.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Jefes de Brigada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779383"/>
                  </a:ext>
                </a:extLst>
              </a:tr>
              <a:tr h="20428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Capacitación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Programa de Capacitación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Programa de Capacitación Anual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No Aplica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Adiestramiento de las funciones de los brigadistas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LD. María Estela Rubio Martínez - Directora de Administración y Finanzas - Suplente del Coordinador General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500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48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28649" y="1018269"/>
            <a:ext cx="7886700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Diseño del Plan Institucional de Mejora Continua para el ciclo escolar 2023-2024.</a:t>
            </a:r>
            <a:endParaRPr lang="en-US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89759"/>
              </p:ext>
            </p:extLst>
          </p:nvPr>
        </p:nvGraphicFramePr>
        <p:xfrm>
          <a:off x="118381" y="1869226"/>
          <a:ext cx="8724356" cy="4196987"/>
        </p:xfrm>
        <a:graphic>
          <a:graphicData uri="http://schemas.openxmlformats.org/drawingml/2006/table">
            <a:tbl>
              <a:tblPr/>
              <a:tblGrid>
                <a:gridCol w="1323034">
                  <a:extLst>
                    <a:ext uri="{9D8B030D-6E8A-4147-A177-3AD203B41FA5}">
                      <a16:colId xmlns:a16="http://schemas.microsoft.com/office/drawing/2014/main" val="3189937618"/>
                    </a:ext>
                  </a:extLst>
                </a:gridCol>
                <a:gridCol w="1323034">
                  <a:extLst>
                    <a:ext uri="{9D8B030D-6E8A-4147-A177-3AD203B41FA5}">
                      <a16:colId xmlns:a16="http://schemas.microsoft.com/office/drawing/2014/main" val="2211704097"/>
                    </a:ext>
                  </a:extLst>
                </a:gridCol>
                <a:gridCol w="1323034">
                  <a:extLst>
                    <a:ext uri="{9D8B030D-6E8A-4147-A177-3AD203B41FA5}">
                      <a16:colId xmlns:a16="http://schemas.microsoft.com/office/drawing/2014/main" val="3352182435"/>
                    </a:ext>
                  </a:extLst>
                </a:gridCol>
                <a:gridCol w="722237">
                  <a:extLst>
                    <a:ext uri="{9D8B030D-6E8A-4147-A177-3AD203B41FA5}">
                      <a16:colId xmlns:a16="http://schemas.microsoft.com/office/drawing/2014/main" val="1968583232"/>
                    </a:ext>
                  </a:extLst>
                </a:gridCol>
                <a:gridCol w="1623433">
                  <a:extLst>
                    <a:ext uri="{9D8B030D-6E8A-4147-A177-3AD203B41FA5}">
                      <a16:colId xmlns:a16="http://schemas.microsoft.com/office/drawing/2014/main" val="3673856993"/>
                    </a:ext>
                  </a:extLst>
                </a:gridCol>
                <a:gridCol w="1430687">
                  <a:extLst>
                    <a:ext uri="{9D8B030D-6E8A-4147-A177-3AD203B41FA5}">
                      <a16:colId xmlns:a16="http://schemas.microsoft.com/office/drawing/2014/main" val="2217146241"/>
                    </a:ext>
                  </a:extLst>
                </a:gridCol>
                <a:gridCol w="978897">
                  <a:extLst>
                    <a:ext uri="{9D8B030D-6E8A-4147-A177-3AD203B41FA5}">
                      <a16:colId xmlns:a16="http://schemas.microsoft.com/office/drawing/2014/main" val="2983695700"/>
                    </a:ext>
                  </a:extLst>
                </a:gridCol>
              </a:tblGrid>
              <a:tr h="4786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Programa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Lineas de Acción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Acciones programadas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Metas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Valor de inicio 2022-2023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Objetivo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Responsable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29519"/>
                  </a:ext>
                </a:extLst>
              </a:tr>
              <a:tr h="37183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Programa de protección civil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Fomento a la prevención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Actualizar el Programa Institucional de Protección Civil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No Aplica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Concentrar, registrar y homologar de manera escrita y gráfica todas las acciones que en materia de Protección Civil se desarrollan dentro de la UTVM, así como analizar los riesgos y las acciones que se llevan a cabo para su aplicación.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Comité Interno de Protección Civil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77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4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28649" y="1018269"/>
            <a:ext cx="7886700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Diseño del Plan Institucional de Mejora Continua para el ciclo escolar 2023-2024.</a:t>
            </a:r>
            <a:endParaRPr lang="en-US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1268"/>
              </p:ext>
            </p:extLst>
          </p:nvPr>
        </p:nvGraphicFramePr>
        <p:xfrm>
          <a:off x="118381" y="1869226"/>
          <a:ext cx="8724356" cy="4196987"/>
        </p:xfrm>
        <a:graphic>
          <a:graphicData uri="http://schemas.openxmlformats.org/drawingml/2006/table">
            <a:tbl>
              <a:tblPr/>
              <a:tblGrid>
                <a:gridCol w="1323034">
                  <a:extLst>
                    <a:ext uri="{9D8B030D-6E8A-4147-A177-3AD203B41FA5}">
                      <a16:colId xmlns:a16="http://schemas.microsoft.com/office/drawing/2014/main" val="3189937618"/>
                    </a:ext>
                  </a:extLst>
                </a:gridCol>
                <a:gridCol w="1323034">
                  <a:extLst>
                    <a:ext uri="{9D8B030D-6E8A-4147-A177-3AD203B41FA5}">
                      <a16:colId xmlns:a16="http://schemas.microsoft.com/office/drawing/2014/main" val="2211704097"/>
                    </a:ext>
                  </a:extLst>
                </a:gridCol>
                <a:gridCol w="1323034">
                  <a:extLst>
                    <a:ext uri="{9D8B030D-6E8A-4147-A177-3AD203B41FA5}">
                      <a16:colId xmlns:a16="http://schemas.microsoft.com/office/drawing/2014/main" val="3352182435"/>
                    </a:ext>
                  </a:extLst>
                </a:gridCol>
                <a:gridCol w="722237">
                  <a:extLst>
                    <a:ext uri="{9D8B030D-6E8A-4147-A177-3AD203B41FA5}">
                      <a16:colId xmlns:a16="http://schemas.microsoft.com/office/drawing/2014/main" val="1968583232"/>
                    </a:ext>
                  </a:extLst>
                </a:gridCol>
                <a:gridCol w="1623433">
                  <a:extLst>
                    <a:ext uri="{9D8B030D-6E8A-4147-A177-3AD203B41FA5}">
                      <a16:colId xmlns:a16="http://schemas.microsoft.com/office/drawing/2014/main" val="3673856993"/>
                    </a:ext>
                  </a:extLst>
                </a:gridCol>
                <a:gridCol w="1430687">
                  <a:extLst>
                    <a:ext uri="{9D8B030D-6E8A-4147-A177-3AD203B41FA5}">
                      <a16:colId xmlns:a16="http://schemas.microsoft.com/office/drawing/2014/main" val="2217146241"/>
                    </a:ext>
                  </a:extLst>
                </a:gridCol>
                <a:gridCol w="978897">
                  <a:extLst>
                    <a:ext uri="{9D8B030D-6E8A-4147-A177-3AD203B41FA5}">
                      <a16:colId xmlns:a16="http://schemas.microsoft.com/office/drawing/2014/main" val="2983695700"/>
                    </a:ext>
                  </a:extLst>
                </a:gridCol>
              </a:tblGrid>
              <a:tr h="4786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Programa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Lineas de Acción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Acciones programadas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Metas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Valor de inicio 2022-2023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Objetivo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Responsable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29519"/>
                  </a:ext>
                </a:extLst>
              </a:tr>
              <a:tr h="37183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Programa de protección civil</a:t>
                      </a:r>
                    </a:p>
                  </a:txBody>
                  <a:tcPr marL="5549" marR="5549" marT="5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Fomento a la prevención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Establecer señaletica de acuerdo a la Norma Oficial Mexicana NOM-003- SEGOB-2012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No Aplica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Instalar señalización adecuada como lo establece la norma, en aspectos preventivos, indicativos, prohibitivos, restrictivos e informativos.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Mtro. Salvador Franco </a:t>
                      </a:r>
                      <a:r>
                        <a:rPr lang="es-E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Cravioto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 - Rector y Coordinador General, LD. María Estela Rubio Martínez - Directora de Administración y Finanzas - Suplente del Coordinador General</a:t>
                      </a:r>
                    </a:p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77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61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64" y="0"/>
            <a:ext cx="9439564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03121" y="500649"/>
            <a:ext cx="2667662" cy="98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Collage </a:t>
            </a:r>
          </a:p>
          <a:p>
            <a:pPr algn="ctr"/>
            <a:r>
              <a:rPr lang="es-MX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Mesa de trabajo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B431EB-3843-4F72-9CDC-9F9CA1BDB6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83" y="546652"/>
            <a:ext cx="3843131" cy="2882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60D794-94DC-4C86-B449-2F38112A0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783" y="3766930"/>
            <a:ext cx="3843131" cy="2882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AEB62C-C4E8-4A95-8CCE-AEB36C0BB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55" y="2287324"/>
            <a:ext cx="3843132" cy="2882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9567484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351</Words>
  <Application>Microsoft Office PowerPoint</Application>
  <PresentationFormat>Presentación en pantalla (4:3)</PresentationFormat>
  <Paragraphs>61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Bahnschrift Condensed</vt:lpstr>
      <vt:lpstr>Calibri</vt:lpstr>
      <vt:lpstr>Calibri Light</vt:lpstr>
      <vt:lpstr>Montserrat</vt:lpstr>
      <vt:lpstr>Montserrat Black</vt:lpstr>
      <vt:lpstr>Montserrat ExtraBold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Aldrin</cp:lastModifiedBy>
  <cp:revision>80</cp:revision>
  <dcterms:created xsi:type="dcterms:W3CDTF">2021-04-28T01:32:14Z</dcterms:created>
  <dcterms:modified xsi:type="dcterms:W3CDTF">2023-09-29T17:56:19Z</dcterms:modified>
</cp:coreProperties>
</file>