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78" r:id="rId4"/>
    <p:sldId id="293" r:id="rId5"/>
    <p:sldId id="296" r:id="rId6"/>
    <p:sldId id="283" r:id="rId7"/>
    <p:sldId id="284" r:id="rId8"/>
    <p:sldId id="292" r:id="rId9"/>
    <p:sldId id="298" r:id="rId1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zmín" initials="Y" lastIdx="1" clrIdx="0">
    <p:extLst>
      <p:ext uri="{19B8F6BF-5375-455C-9EA6-DF929625EA0E}">
        <p15:presenceInfo xmlns:p15="http://schemas.microsoft.com/office/powerpoint/2012/main" userId="Yazmí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6633C-98BC-448A-8BBD-7AE28A6F2786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83B60-A6F0-4B77-904C-97BF3E1230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118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209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620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297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255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288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155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110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83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663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98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71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D4EDB-03FD-4836-8720-FCE2EFC7C761}" type="datetimeFigureOut">
              <a:rPr lang="es-MX" smtClean="0"/>
              <a:t>28/09/2023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9F83A-35E4-4CEB-B29F-FEF35DAC9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590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562"/>
            <a:ext cx="9144000" cy="68580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36152" y="3287560"/>
            <a:ext cx="5165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Septiembre </a:t>
            </a:r>
            <a:r>
              <a:rPr lang="es-ES" sz="54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2023</a:t>
            </a:r>
            <a:endParaRPr lang="es-ES" sz="54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06893" y="1577293"/>
            <a:ext cx="4024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/>
              <a:t>Internacionalización</a:t>
            </a:r>
            <a:r>
              <a:rPr lang="en-US" sz="3600" b="1" dirty="0"/>
              <a:t> e </a:t>
            </a:r>
            <a:r>
              <a:rPr lang="en-US" sz="3600" b="1" dirty="0" err="1"/>
              <a:t>Interculturalidad</a:t>
            </a:r>
            <a:endParaRPr lang="en-US" sz="3600" b="1" dirty="0"/>
          </a:p>
        </p:txBody>
      </p:sp>
      <p:sp>
        <p:nvSpPr>
          <p:cNvPr id="15" name="Rectángulo 14"/>
          <p:cNvSpPr/>
          <p:nvPr/>
        </p:nvSpPr>
        <p:spPr>
          <a:xfrm>
            <a:off x="53793" y="4720828"/>
            <a:ext cx="55306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Sesión de Evaluación (cierre)</a:t>
            </a:r>
          </a:p>
          <a:p>
            <a:pPr algn="ctr"/>
            <a:r>
              <a:rPr lang="es-MX" sz="2400" b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 y Planeación</a:t>
            </a:r>
            <a:endParaRPr lang="es-ES" sz="2400" b="1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5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FB938E-F751-4B68-A13C-8EC3FB04420C}"/>
              </a:ext>
            </a:extLst>
          </p:cNvPr>
          <p:cNvSpPr txBox="1"/>
          <p:nvPr/>
        </p:nvSpPr>
        <p:spPr>
          <a:xfrm>
            <a:off x="3086439" y="258702"/>
            <a:ext cx="539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Consejo </a:t>
            </a:r>
            <a:r>
              <a:rPr lang="es-ES" sz="2400" dirty="0" smtClean="0">
                <a:solidFill>
                  <a:schemeClr val="bg1"/>
                </a:solidFill>
              </a:rPr>
              <a:t>Técnico </a:t>
            </a:r>
            <a:r>
              <a:rPr lang="es-ES" sz="2400" dirty="0">
                <a:solidFill>
                  <a:schemeClr val="bg1"/>
                </a:solidFill>
              </a:rPr>
              <a:t>de la Educación Superior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764770" y="608686"/>
            <a:ext cx="547260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Internacionalización</a:t>
            </a:r>
            <a:r>
              <a:rPr lang="en-US" b="1" dirty="0"/>
              <a:t> e </a:t>
            </a:r>
            <a:r>
              <a:rPr lang="en-US" b="1" dirty="0" err="1"/>
              <a:t>Interculturalidad</a:t>
            </a:r>
            <a:endParaRPr lang="en-US" b="1" dirty="0"/>
          </a:p>
        </p:txBody>
      </p:sp>
      <p:sp>
        <p:nvSpPr>
          <p:cNvPr id="6" name="Recortar y redondear rectángulo de esquina sencilla 5"/>
          <p:cNvSpPr/>
          <p:nvPr/>
        </p:nvSpPr>
        <p:spPr>
          <a:xfrm>
            <a:off x="179512" y="2918249"/>
            <a:ext cx="2405746" cy="2298103"/>
          </a:xfrm>
          <a:prstGeom prst="snipRound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 smtClean="0"/>
              <a:t>Indicadores</a:t>
            </a:r>
            <a:endParaRPr lang="es-ES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2764770" y="2133967"/>
            <a:ext cx="5993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Número 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de acciones de promoción de la 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interculturalidad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Porcentaje de estudiantes de 10mo. cuatrimestre con nivel B1 MCE o equivalente</a:t>
            </a:r>
            <a:endParaRPr lang="es-ES" sz="2400" dirty="0" smtClean="0">
              <a:solidFill>
                <a:schemeClr val="accent2">
                  <a:lumMod val="75000"/>
                </a:schemeClr>
              </a:solidFill>
              <a:ea typeface="Eurostile" charset="0"/>
              <a:cs typeface="Eurostil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Porcentaje de personal académico 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y/o 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directivo con nivel B2 MCE o equivalente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Número de estudiantes en movilidad nacional e 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internacional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dirty="0">
                <a:solidFill>
                  <a:schemeClr val="accent2">
                    <a:lumMod val="75000"/>
                  </a:schemeClr>
                </a:solidFill>
                <a:ea typeface="Eurostile" charset="0"/>
                <a:cs typeface="Eurostile" charset="0"/>
              </a:rPr>
              <a:t>Número de docentes en movilidad nacional e internacional</a:t>
            </a:r>
          </a:p>
          <a:p>
            <a:pPr marL="342900" indent="-342900">
              <a:buFont typeface="Arial" charset="0"/>
              <a:buChar char="•"/>
            </a:pPr>
            <a:endParaRPr lang="es-ES_tradn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6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FB938E-F751-4B68-A13C-8EC3FB04420C}"/>
              </a:ext>
            </a:extLst>
          </p:cNvPr>
          <p:cNvSpPr txBox="1"/>
          <p:nvPr/>
        </p:nvSpPr>
        <p:spPr>
          <a:xfrm>
            <a:off x="3086439" y="258702"/>
            <a:ext cx="539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Consejo </a:t>
            </a:r>
            <a:r>
              <a:rPr lang="es-ES" sz="2400" dirty="0" smtClean="0">
                <a:solidFill>
                  <a:schemeClr val="bg1"/>
                </a:solidFill>
              </a:rPr>
              <a:t>Técnico </a:t>
            </a:r>
            <a:r>
              <a:rPr lang="es-ES" sz="2400" dirty="0">
                <a:solidFill>
                  <a:schemeClr val="bg1"/>
                </a:solidFill>
              </a:rPr>
              <a:t>de la Educación Superior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91880" y="83671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s-MX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91699" y="1599388"/>
            <a:ext cx="72542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kern="100" spc="-5" dirty="0">
                <a:solidFill>
                  <a:srgbClr val="000000"/>
                </a:solidFill>
              </a:rPr>
              <a:t>Contribuir a la preservación de los usos y costumbres </a:t>
            </a:r>
            <a:r>
              <a:rPr lang="es-ES" sz="3200" kern="100" spc="-5" dirty="0" smtClean="0">
                <a:solidFill>
                  <a:srgbClr val="000000"/>
                </a:solidFill>
              </a:rPr>
              <a:t>locales, regionales e internacionales </a:t>
            </a:r>
            <a:endParaRPr lang="es-ES" sz="3200" kern="100" spc="-5" dirty="0">
              <a:solidFill>
                <a:srgbClr val="00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kern="100" spc="-5" dirty="0">
                <a:solidFill>
                  <a:srgbClr val="000000"/>
                </a:solidFill>
              </a:rPr>
              <a:t>Incrementar el número de estudiantes y personal </a:t>
            </a:r>
            <a:r>
              <a:rPr lang="es-ES" sz="3200" kern="100" spc="-5" dirty="0" smtClean="0">
                <a:solidFill>
                  <a:srgbClr val="000000"/>
                </a:solidFill>
              </a:rPr>
              <a:t>docente y administrativo con </a:t>
            </a:r>
            <a:r>
              <a:rPr lang="es-ES" sz="3200" kern="100" spc="-5" dirty="0">
                <a:solidFill>
                  <a:srgbClr val="000000"/>
                </a:solidFill>
              </a:rPr>
              <a:t>dominio de algún idioma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kern="100" spc="-5" dirty="0" smtClean="0">
                <a:solidFill>
                  <a:srgbClr val="000000"/>
                </a:solidFill>
              </a:rPr>
              <a:t>Incrementar </a:t>
            </a:r>
            <a:r>
              <a:rPr lang="es-ES" sz="3200" kern="100" spc="-5" dirty="0">
                <a:solidFill>
                  <a:srgbClr val="000000"/>
                </a:solidFill>
              </a:rPr>
              <a:t>la participación de los estudiantes y docentes en programas de internacionalización.</a:t>
            </a:r>
            <a:endParaRPr lang="es-MX" sz="3200" kern="100" spc="-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4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63094" y="826664"/>
            <a:ext cx="6017810" cy="7360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 smtClean="0"/>
              <a:t>Análisis de logros 2022-2023</a:t>
            </a:r>
            <a:endParaRPr lang="en-US" sz="4000" b="1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39224"/>
              </p:ext>
            </p:extLst>
          </p:nvPr>
        </p:nvGraphicFramePr>
        <p:xfrm>
          <a:off x="700087" y="1562669"/>
          <a:ext cx="77438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Hoja de cálculo" r:id="rId4" imgW="7743950" imgH="4114694" progId="Excel.Sheet.12">
                  <p:embed/>
                </p:oleObj>
              </mc:Choice>
              <mc:Fallback>
                <p:oleObj name="Hoja de cálculo" r:id="rId4" imgW="7743950" imgH="4114694" progId="Excel.Sheet.12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087" y="1562669"/>
                        <a:ext cx="774382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87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27619" y="413332"/>
            <a:ext cx="6017810" cy="7360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/>
              <a:t>Diseño de la Ruta de Mejora para el ciclo escolar 2023-2024.</a:t>
            </a:r>
            <a:endParaRPr lang="en-US" sz="4000" b="1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366042"/>
              </p:ext>
            </p:extLst>
          </p:nvPr>
        </p:nvGraphicFramePr>
        <p:xfrm>
          <a:off x="187325" y="1149350"/>
          <a:ext cx="8956675" cy="494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Hoja de cálculo" r:id="rId4" imgW="12792192" imgH="7058111" progId="Excel.Sheet.12">
                  <p:embed/>
                </p:oleObj>
              </mc:Choice>
              <mc:Fallback>
                <p:oleObj name="Hoja de cálculo" r:id="rId4" imgW="12792192" imgH="70581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325" y="1149350"/>
                        <a:ext cx="8956675" cy="494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646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FB938E-F751-4B68-A13C-8EC3FB04420C}"/>
              </a:ext>
            </a:extLst>
          </p:cNvPr>
          <p:cNvSpPr txBox="1"/>
          <p:nvPr/>
        </p:nvSpPr>
        <p:spPr>
          <a:xfrm>
            <a:off x="3086439" y="258702"/>
            <a:ext cx="539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Consejo </a:t>
            </a:r>
            <a:r>
              <a:rPr lang="es-ES" sz="2400" dirty="0" smtClean="0">
                <a:solidFill>
                  <a:schemeClr val="bg1"/>
                </a:solidFill>
              </a:rPr>
              <a:t>Técnico </a:t>
            </a:r>
            <a:r>
              <a:rPr lang="es-ES" sz="2400" dirty="0">
                <a:solidFill>
                  <a:schemeClr val="bg1"/>
                </a:solidFill>
              </a:rPr>
              <a:t>de la Educación Superior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14246" y="-495228"/>
            <a:ext cx="5893522" cy="2960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/>
            </a:r>
            <a:b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/>
            </a:r>
            <a:b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>Collage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700" b="1" dirty="0" smtClean="0">
                <a:solidFill>
                  <a:sysClr val="windowText" lastClr="000000"/>
                </a:solidFill>
                <a:latin typeface="Arial Black" pitchFamily="34" charset="0"/>
              </a:rPr>
              <a:t>Actividades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>Realizadas</a:t>
            </a:r>
            <a:b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  <a:t/>
            </a:r>
            <a:br>
              <a:rPr kumimoji="0" lang="es-MX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rPr>
            </a:b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41649" y="1417237"/>
            <a:ext cx="3823245" cy="175432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Alexis </a:t>
            </a:r>
            <a:r>
              <a:rPr lang="es-MX" dirty="0" err="1" smtClean="0"/>
              <a:t>Scarlette</a:t>
            </a:r>
            <a:r>
              <a:rPr lang="es-MX" dirty="0" smtClean="0"/>
              <a:t> Trejo Tepetate y Omar Domínguez Casasola de la </a:t>
            </a:r>
            <a:r>
              <a:rPr lang="es-MX" dirty="0"/>
              <a:t>Licenciatura </a:t>
            </a:r>
            <a:r>
              <a:rPr lang="es-MX" dirty="0" smtClean="0"/>
              <a:t>en Gastronomía, realizaron Prácticas </a:t>
            </a:r>
            <a:r>
              <a:rPr lang="es-MX" dirty="0"/>
              <a:t>Profesionales en </a:t>
            </a:r>
            <a:r>
              <a:rPr lang="es-MX" dirty="0" smtClean="0"/>
              <a:t>el Restaurante </a:t>
            </a:r>
            <a:r>
              <a:rPr lang="es-MX" dirty="0" err="1" smtClean="0"/>
              <a:t>Bonamb</a:t>
            </a:r>
            <a:r>
              <a:rPr lang="es-MX" dirty="0" smtClean="0"/>
              <a:t>   </a:t>
            </a:r>
            <a:r>
              <a:rPr lang="es-MX" dirty="0" smtClean="0"/>
              <a:t>del 6/04/2023-29/06/2023</a:t>
            </a:r>
          </a:p>
          <a:p>
            <a:pPr algn="just"/>
            <a:r>
              <a:rPr lang="es-MX" dirty="0" smtClean="0"/>
              <a:t>en </a:t>
            </a:r>
            <a:r>
              <a:rPr lang="es-MX" b="1" dirty="0" err="1" smtClean="0"/>
              <a:t>Javea</a:t>
            </a:r>
            <a:r>
              <a:rPr lang="es-MX" b="1" dirty="0" smtClean="0"/>
              <a:t> España</a:t>
            </a:r>
            <a:endParaRPr lang="es-MX" sz="16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28" y="388045"/>
            <a:ext cx="3911372" cy="2769063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86017"/>
            <a:ext cx="2994519" cy="3407465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1628775" y="3186017"/>
            <a:ext cx="2943225" cy="3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FB938E-F751-4B68-A13C-8EC3FB04420C}"/>
              </a:ext>
            </a:extLst>
          </p:cNvPr>
          <p:cNvSpPr txBox="1"/>
          <p:nvPr/>
        </p:nvSpPr>
        <p:spPr>
          <a:xfrm>
            <a:off x="3086439" y="258702"/>
            <a:ext cx="539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Consejo </a:t>
            </a:r>
            <a:r>
              <a:rPr lang="es-ES" sz="2400" dirty="0" smtClean="0">
                <a:solidFill>
                  <a:schemeClr val="bg1"/>
                </a:solidFill>
              </a:rPr>
              <a:t>Técnico </a:t>
            </a:r>
            <a:r>
              <a:rPr lang="es-ES" sz="2400" dirty="0">
                <a:solidFill>
                  <a:schemeClr val="bg1"/>
                </a:solidFill>
              </a:rPr>
              <a:t>de la Educación Superior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84702" y="577988"/>
            <a:ext cx="4426865" cy="35394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chemeClr val="bg1"/>
                </a:solidFill>
              </a:rPr>
              <a:t>Se llevaron  los talleres de “Cómo redactar un </a:t>
            </a:r>
            <a:r>
              <a:rPr lang="es-ES" sz="1600" b="1" dirty="0" err="1" smtClean="0">
                <a:solidFill>
                  <a:schemeClr val="bg1"/>
                </a:solidFill>
              </a:rPr>
              <a:t>Astract</a:t>
            </a:r>
            <a:r>
              <a:rPr lang="es-ES" sz="1600" b="1" dirty="0" smtClean="0">
                <a:solidFill>
                  <a:schemeClr val="bg1"/>
                </a:solidFill>
              </a:rPr>
              <a:t>” a estudiantes de quinto cuatrimestre (enero-abril) campus </a:t>
            </a:r>
            <a:r>
              <a:rPr lang="es-ES" sz="1600" b="1" dirty="0" smtClean="0">
                <a:solidFill>
                  <a:schemeClr val="bg1"/>
                </a:solidFill>
              </a:rPr>
              <a:t>Ixmiquilpan </a:t>
            </a:r>
            <a:r>
              <a:rPr lang="es-ES" sz="1600" b="1" dirty="0" smtClean="0">
                <a:solidFill>
                  <a:schemeClr val="bg1"/>
                </a:solidFill>
              </a:rPr>
              <a:t>y UAT, así también se impartió el taller “</a:t>
            </a:r>
            <a:r>
              <a:rPr lang="en-US" sz="1600" b="1" dirty="0">
                <a:solidFill>
                  <a:schemeClr val="bg1"/>
                </a:solidFill>
              </a:rPr>
              <a:t>Composting as English Acquisition </a:t>
            </a:r>
            <a:r>
              <a:rPr lang="en-US" sz="1600" b="1" dirty="0" smtClean="0">
                <a:solidFill>
                  <a:schemeClr val="bg1"/>
                </a:solidFill>
              </a:rPr>
              <a:t>Practice” a </a:t>
            </a:r>
            <a:r>
              <a:rPr lang="en-US" sz="1600" b="1" dirty="0" err="1" smtClean="0">
                <a:solidFill>
                  <a:schemeClr val="bg1"/>
                </a:solidFill>
              </a:rPr>
              <a:t>estudiantes</a:t>
            </a:r>
            <a:r>
              <a:rPr lang="en-US" sz="1600" b="1" dirty="0" smtClean="0">
                <a:solidFill>
                  <a:schemeClr val="bg1"/>
                </a:solidFill>
              </a:rPr>
              <a:t> de </a:t>
            </a:r>
            <a:r>
              <a:rPr lang="en-US" sz="1600" b="1" dirty="0" err="1" smtClean="0">
                <a:solidFill>
                  <a:schemeClr val="bg1"/>
                </a:solidFill>
              </a:rPr>
              <a:t>tercer</a:t>
            </a:r>
            <a:r>
              <a:rPr lang="en-US" sz="1600" b="1" dirty="0" smtClean="0">
                <a:solidFill>
                  <a:schemeClr val="bg1"/>
                </a:solidFill>
              </a:rPr>
              <a:t> y </a:t>
            </a:r>
            <a:r>
              <a:rPr lang="en-US" sz="1600" b="1" dirty="0" err="1" smtClean="0">
                <a:solidFill>
                  <a:schemeClr val="bg1"/>
                </a:solidFill>
              </a:rPr>
              <a:t>noveno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cuatrimestre</a:t>
            </a:r>
            <a:r>
              <a:rPr lang="en-US" sz="1600" b="1" dirty="0" smtClean="0">
                <a:solidFill>
                  <a:schemeClr val="bg1"/>
                </a:solidFill>
              </a:rPr>
              <a:t> de </a:t>
            </a:r>
            <a:r>
              <a:rPr lang="en-US" sz="1600" b="1" dirty="0" err="1" smtClean="0">
                <a:solidFill>
                  <a:schemeClr val="bg1"/>
                </a:solidFill>
              </a:rPr>
              <a:t>los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programas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Educativos</a:t>
            </a:r>
            <a:r>
              <a:rPr lang="en-US" sz="1600" b="1" dirty="0" smtClean="0">
                <a:solidFill>
                  <a:schemeClr val="bg1"/>
                </a:solidFill>
              </a:rPr>
              <a:t> de </a:t>
            </a:r>
            <a:r>
              <a:rPr lang="en-US" sz="1600" b="1" dirty="0" err="1" smtClean="0">
                <a:solidFill>
                  <a:schemeClr val="bg1"/>
                </a:solidFill>
              </a:rPr>
              <a:t>Turismo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Gastronomía</a:t>
            </a:r>
            <a:r>
              <a:rPr lang="en-US" sz="1600" b="1" dirty="0" smtClean="0">
                <a:solidFill>
                  <a:schemeClr val="bg1"/>
                </a:solidFill>
              </a:rPr>
              <a:t> y </a:t>
            </a:r>
            <a:r>
              <a:rPr lang="en-US" sz="1600" b="1" dirty="0" err="1" smtClean="0">
                <a:solidFill>
                  <a:schemeClr val="bg1"/>
                </a:solidFill>
              </a:rPr>
              <a:t>Procesos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Alimentarios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s-MX" sz="1600" b="1" dirty="0" smtClean="0">
                <a:solidFill>
                  <a:schemeClr val="bg1"/>
                </a:solidFill>
              </a:rPr>
              <a:t>Las pláticas estuvieron a cargo de la Dra. Elizabeth Vargas voluntaria </a:t>
            </a:r>
            <a:r>
              <a:rPr lang="es-MX" sz="1600" b="1" dirty="0">
                <a:solidFill>
                  <a:schemeClr val="bg1"/>
                </a:solidFill>
              </a:rPr>
              <a:t>de </a:t>
            </a:r>
            <a:r>
              <a:rPr lang="es-MX" sz="1600" b="1" dirty="0" err="1">
                <a:solidFill>
                  <a:schemeClr val="bg1"/>
                </a:solidFill>
              </a:rPr>
              <a:t>Peace</a:t>
            </a:r>
            <a:r>
              <a:rPr lang="es-MX" sz="1600" b="1" dirty="0">
                <a:solidFill>
                  <a:schemeClr val="bg1"/>
                </a:solidFill>
              </a:rPr>
              <a:t> </a:t>
            </a:r>
            <a:r>
              <a:rPr lang="es-MX" sz="1600" b="1" dirty="0" smtClean="0">
                <a:solidFill>
                  <a:schemeClr val="bg1"/>
                </a:solidFill>
              </a:rPr>
              <a:t>Corps.</a:t>
            </a:r>
          </a:p>
          <a:p>
            <a:endParaRPr lang="es-MX" sz="1600" b="1" dirty="0">
              <a:solidFill>
                <a:schemeClr val="bg1"/>
              </a:solidFill>
            </a:endParaRPr>
          </a:p>
          <a:p>
            <a:pPr algn="just"/>
            <a:r>
              <a:rPr lang="es-ES" sz="1600" b="1" dirty="0" smtClean="0">
                <a:solidFill>
                  <a:schemeClr val="bg1"/>
                </a:solidFill>
              </a:rPr>
              <a:t>Las actividades tienen la finalidad de fomentar buenas prácticas educativas reforzando su aprendizaje del idioma inglés.</a:t>
            </a:r>
            <a:endParaRPr lang="es-MX" sz="1600" b="1" dirty="0">
              <a:solidFill>
                <a:schemeClr val="bg1"/>
              </a:solidFill>
            </a:endParaRPr>
          </a:p>
          <a:p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5" y="1040266"/>
            <a:ext cx="3299113" cy="18557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57" y="2917725"/>
            <a:ext cx="3347551" cy="18829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t="20792"/>
          <a:stretch/>
        </p:blipFill>
        <p:spPr>
          <a:xfrm>
            <a:off x="5340251" y="4222858"/>
            <a:ext cx="3352783" cy="199176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t="16656"/>
          <a:stretch/>
        </p:blipFill>
        <p:spPr>
          <a:xfrm>
            <a:off x="2412469" y="4822431"/>
            <a:ext cx="2858877" cy="178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FB938E-F751-4B68-A13C-8EC3FB04420C}"/>
              </a:ext>
            </a:extLst>
          </p:cNvPr>
          <p:cNvSpPr txBox="1"/>
          <p:nvPr/>
        </p:nvSpPr>
        <p:spPr>
          <a:xfrm>
            <a:off x="3086439" y="258702"/>
            <a:ext cx="539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Consejo </a:t>
            </a:r>
            <a:r>
              <a:rPr lang="es-ES" sz="2400" dirty="0" smtClean="0">
                <a:solidFill>
                  <a:schemeClr val="bg1"/>
                </a:solidFill>
              </a:rPr>
              <a:t>Técnico </a:t>
            </a:r>
            <a:r>
              <a:rPr lang="es-ES" sz="2400" dirty="0">
                <a:solidFill>
                  <a:schemeClr val="bg1"/>
                </a:solidFill>
              </a:rPr>
              <a:t>de la Educación Superior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572000" y="3305903"/>
            <a:ext cx="4347557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chemeClr val="bg1"/>
                </a:solidFill>
              </a:rPr>
              <a:t>En la modalidad de curso sabatino se imparte el curso de </a:t>
            </a:r>
            <a:r>
              <a:rPr lang="es-ES" sz="1600" b="1" dirty="0" smtClean="0">
                <a:solidFill>
                  <a:schemeClr val="bg1"/>
                </a:solidFill>
              </a:rPr>
              <a:t>francés para movilidad </a:t>
            </a:r>
            <a:r>
              <a:rPr lang="es-ES" sz="1600" b="1" dirty="0" smtClean="0">
                <a:solidFill>
                  <a:schemeClr val="bg1"/>
                </a:solidFill>
              </a:rPr>
              <a:t>a estudiantes de todos los Programas Educativos, incluidos los de la UAT como una oportunidad de aprender una tercera lengua extranjera.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6" name="Marcador de contenido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16479" y="396651"/>
            <a:ext cx="3374526" cy="15185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65" y="2703926"/>
            <a:ext cx="3558003" cy="16011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29" y="4281401"/>
            <a:ext cx="3558003" cy="16011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2824"/>
            <a:ext cx="3558003" cy="160110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1449" y="1940174"/>
            <a:ext cx="2879556" cy="12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FB938E-F751-4B68-A13C-8EC3FB04420C}"/>
              </a:ext>
            </a:extLst>
          </p:cNvPr>
          <p:cNvSpPr txBox="1"/>
          <p:nvPr/>
        </p:nvSpPr>
        <p:spPr>
          <a:xfrm>
            <a:off x="3086439" y="258702"/>
            <a:ext cx="539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Consejo </a:t>
            </a:r>
            <a:r>
              <a:rPr lang="es-ES" sz="2400" dirty="0" smtClean="0">
                <a:solidFill>
                  <a:schemeClr val="bg1"/>
                </a:solidFill>
              </a:rPr>
              <a:t>Técnico </a:t>
            </a:r>
            <a:r>
              <a:rPr lang="es-ES" sz="2400" dirty="0">
                <a:solidFill>
                  <a:schemeClr val="bg1"/>
                </a:solidFill>
              </a:rPr>
              <a:t>de la Educación Superior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23921" y="4202338"/>
            <a:ext cx="4426865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chemeClr val="bg1"/>
                </a:solidFill>
              </a:rPr>
              <a:t>Se continua con el curso de inglés para </a:t>
            </a:r>
            <a:r>
              <a:rPr lang="es-ES" sz="1600" b="1" dirty="0" err="1" smtClean="0">
                <a:solidFill>
                  <a:schemeClr val="bg1"/>
                </a:solidFill>
              </a:rPr>
              <a:t>PTC’s</a:t>
            </a:r>
            <a:r>
              <a:rPr lang="es-ES" sz="1600" b="1" dirty="0" smtClean="0">
                <a:solidFill>
                  <a:schemeClr val="bg1"/>
                </a:solidFill>
              </a:rPr>
              <a:t>, </a:t>
            </a:r>
            <a:r>
              <a:rPr lang="es-ES" sz="1600" b="1" dirty="0" smtClean="0">
                <a:solidFill>
                  <a:schemeClr val="bg1"/>
                </a:solidFill>
              </a:rPr>
              <a:t>en el </a:t>
            </a:r>
            <a:r>
              <a:rPr lang="es-ES" sz="1600" b="1" dirty="0" smtClean="0">
                <a:solidFill>
                  <a:schemeClr val="bg1"/>
                </a:solidFill>
              </a:rPr>
              <a:t>que asisten </a:t>
            </a:r>
            <a:r>
              <a:rPr lang="es-ES" sz="1600" b="1" dirty="0">
                <a:solidFill>
                  <a:schemeClr val="bg1"/>
                </a:solidFill>
              </a:rPr>
              <a:t>8</a:t>
            </a:r>
            <a:r>
              <a:rPr lang="es-ES" sz="1600" b="1" dirty="0" smtClean="0">
                <a:solidFill>
                  <a:schemeClr val="bg1"/>
                </a:solidFill>
              </a:rPr>
              <a:t> docentes en </a:t>
            </a:r>
            <a:r>
              <a:rPr lang="es-ES" sz="1600" b="1" dirty="0" smtClean="0">
                <a:solidFill>
                  <a:schemeClr val="bg1"/>
                </a:solidFill>
              </a:rPr>
              <a:t>nivel </a:t>
            </a:r>
            <a:r>
              <a:rPr lang="es-ES" sz="1600" b="1" dirty="0" smtClean="0">
                <a:solidFill>
                  <a:schemeClr val="bg1"/>
                </a:solidFill>
              </a:rPr>
              <a:t>Intermedio I y </a:t>
            </a:r>
            <a:r>
              <a:rPr lang="es-ES" sz="1600" b="1" dirty="0">
                <a:solidFill>
                  <a:schemeClr val="bg1"/>
                </a:solidFill>
              </a:rPr>
              <a:t>6</a:t>
            </a:r>
            <a:r>
              <a:rPr lang="es-ES" sz="1600" b="1" dirty="0" smtClean="0">
                <a:solidFill>
                  <a:schemeClr val="bg1"/>
                </a:solidFill>
              </a:rPr>
              <a:t> en </a:t>
            </a:r>
            <a:r>
              <a:rPr lang="es-ES" sz="1600" b="1" dirty="0" smtClean="0">
                <a:solidFill>
                  <a:schemeClr val="bg1"/>
                </a:solidFill>
              </a:rPr>
              <a:t>nivel </a:t>
            </a:r>
            <a:r>
              <a:rPr lang="es-ES" sz="1600" b="1" dirty="0" smtClean="0">
                <a:solidFill>
                  <a:schemeClr val="bg1"/>
                </a:solidFill>
              </a:rPr>
              <a:t>intermedio II. Además del </a:t>
            </a:r>
            <a:r>
              <a:rPr lang="es-ES" sz="1600" b="1" dirty="0" smtClean="0">
                <a:solidFill>
                  <a:schemeClr val="bg1"/>
                </a:solidFill>
              </a:rPr>
              <a:t>grupo </a:t>
            </a:r>
            <a:r>
              <a:rPr lang="es-ES" sz="1600" b="1" dirty="0" smtClean="0">
                <a:solidFill>
                  <a:schemeClr val="bg1"/>
                </a:solidFill>
              </a:rPr>
              <a:t>avanzado </a:t>
            </a:r>
            <a:r>
              <a:rPr lang="es-ES" sz="1600" b="1" dirty="0" smtClean="0">
                <a:solidFill>
                  <a:schemeClr val="bg1"/>
                </a:solidFill>
              </a:rPr>
              <a:t>en el </a:t>
            </a:r>
            <a:r>
              <a:rPr lang="es-ES" sz="1600" b="1" dirty="0" smtClean="0">
                <a:solidFill>
                  <a:schemeClr val="bg1"/>
                </a:solidFill>
              </a:rPr>
              <a:t>que asisten 4 docentes al taller </a:t>
            </a:r>
            <a:r>
              <a:rPr lang="es-ES" sz="1600" b="1" dirty="0" smtClean="0">
                <a:solidFill>
                  <a:schemeClr val="bg1"/>
                </a:solidFill>
              </a:rPr>
              <a:t>de </a:t>
            </a:r>
            <a:r>
              <a:rPr lang="es-ES" sz="1600" b="1" dirty="0" err="1" smtClean="0">
                <a:solidFill>
                  <a:schemeClr val="bg1"/>
                </a:solidFill>
              </a:rPr>
              <a:t>Speaking</a:t>
            </a:r>
            <a:r>
              <a:rPr lang="es-ES" sz="1600" b="1" dirty="0" smtClean="0">
                <a:solidFill>
                  <a:schemeClr val="bg1"/>
                </a:solidFill>
              </a:rPr>
              <a:t> and </a:t>
            </a:r>
            <a:r>
              <a:rPr lang="es-ES" sz="1600" b="1" dirty="0" err="1" smtClean="0">
                <a:solidFill>
                  <a:schemeClr val="bg1"/>
                </a:solidFill>
              </a:rPr>
              <a:t>Production</a:t>
            </a:r>
            <a:r>
              <a:rPr lang="es-ES" sz="1600" b="1" dirty="0">
                <a:solidFill>
                  <a:schemeClr val="bg1"/>
                </a:solidFill>
              </a:rPr>
              <a:t>.</a:t>
            </a:r>
            <a:r>
              <a:rPr lang="es-ES" sz="1600" b="1" dirty="0" smtClean="0">
                <a:solidFill>
                  <a:schemeClr val="bg1"/>
                </a:solidFill>
              </a:rPr>
              <a:t> </a:t>
            </a:r>
            <a:endParaRPr lang="es-MX" sz="16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5" y="1151312"/>
            <a:ext cx="3773978" cy="28304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742" y="3500973"/>
            <a:ext cx="3542313" cy="26567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861" y="1160940"/>
            <a:ext cx="4576621" cy="20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2196</TotalTime>
  <Words>358</Words>
  <Application>Microsoft Office PowerPoint</Application>
  <PresentationFormat>Presentación en pantalla (4:3)</PresentationFormat>
  <Paragraphs>33</Paragraphs>
  <Slides>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Eurostile</vt:lpstr>
      <vt:lpstr>Montserrat</vt:lpstr>
      <vt:lpstr>Tema de Office</vt:lpstr>
      <vt:lpstr>Hoja de cálculo</vt:lpstr>
      <vt:lpstr>Presentación de PowerPoint</vt:lpstr>
      <vt:lpstr>Internacionalización e Interculturalidad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</dc:creator>
  <cp:lastModifiedBy>Yazmín</cp:lastModifiedBy>
  <cp:revision>117</cp:revision>
  <dcterms:created xsi:type="dcterms:W3CDTF">2021-04-28T01:32:14Z</dcterms:created>
  <dcterms:modified xsi:type="dcterms:W3CDTF">2023-09-28T06:44:33Z</dcterms:modified>
</cp:coreProperties>
</file>