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6" r:id="rId2"/>
    <p:sldId id="259" r:id="rId3"/>
    <p:sldId id="260" r:id="rId4"/>
    <p:sldId id="263" r:id="rId5"/>
    <p:sldId id="283" r:id="rId6"/>
    <p:sldId id="284" r:id="rId7"/>
    <p:sldId id="265" r:id="rId8"/>
    <p:sldId id="286" r:id="rId9"/>
    <p:sldId id="267" r:id="rId10"/>
    <p:sldId id="268" r:id="rId11"/>
    <p:sldId id="287" r:id="rId12"/>
    <p:sldId id="288" r:id="rId13"/>
    <p:sldId id="273" r:id="rId14"/>
    <p:sldId id="289" r:id="rId15"/>
    <p:sldId id="274" r:id="rId16"/>
    <p:sldId id="276" r:id="rId17"/>
    <p:sldId id="277" r:id="rId18"/>
    <p:sldId id="282" r:id="rId19"/>
  </p:sldIdLst>
  <p:sldSz cx="9144000" cy="6858000" type="letter"/>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008000"/>
    <a:srgbClr val="303C18"/>
    <a:srgbClr val="009900"/>
    <a:srgbClr val="556D25"/>
    <a:srgbClr val="990000"/>
    <a:srgbClr val="B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04" autoAdjust="0"/>
    <p:restoredTop sz="94660" autoAdjust="0"/>
  </p:normalViewPr>
  <p:slideViewPr>
    <p:cSldViewPr>
      <p:cViewPr varScale="1">
        <p:scale>
          <a:sx n="105" d="100"/>
          <a:sy n="105" d="100"/>
        </p:scale>
        <p:origin x="102"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6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85813E-F259-4B7F-803D-18978F85A524}" type="datetimeFigureOut">
              <a:rPr lang="es-MX" smtClean="0"/>
              <a:t>23/03/2016</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231960-92A5-4577-BAA1-3D6EA69DEEAF}" type="slidenum">
              <a:rPr lang="es-MX" smtClean="0"/>
              <a:t>‹Nº›</a:t>
            </a:fld>
            <a:endParaRPr lang="es-MX"/>
          </a:p>
        </p:txBody>
      </p:sp>
    </p:spTree>
    <p:extLst>
      <p:ext uri="{BB962C8B-B14F-4D97-AF65-F5344CB8AC3E}">
        <p14:creationId xmlns:p14="http://schemas.microsoft.com/office/powerpoint/2010/main" val="4130084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9D675CF-4FD8-4E88-930F-B4F8E59B5DB9}" type="datetime1">
              <a:rPr lang="es-ES" smtClean="0"/>
              <a:t>23/03/2016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FD001B2-D7D5-40B9-9455-B9C088C01846}" type="slidenum">
              <a:rPr lang="es-ES" smtClean="0"/>
              <a:t>‹Nº›</a:t>
            </a:fld>
            <a:endParaRPr lang="es-ES"/>
          </a:p>
        </p:txBody>
      </p:sp>
    </p:spTree>
    <p:extLst>
      <p:ext uri="{BB962C8B-B14F-4D97-AF65-F5344CB8AC3E}">
        <p14:creationId xmlns:p14="http://schemas.microsoft.com/office/powerpoint/2010/main" val="172988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AE936A1-EA2D-44EC-8A75-C3FB17584260}" type="datetime1">
              <a:rPr lang="es-ES" smtClean="0"/>
              <a:t>23/03/2016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FD001B2-D7D5-40B9-9455-B9C088C01846}" type="slidenum">
              <a:rPr lang="es-ES" smtClean="0"/>
              <a:t>‹Nº›</a:t>
            </a:fld>
            <a:endParaRPr lang="es-ES"/>
          </a:p>
        </p:txBody>
      </p:sp>
    </p:spTree>
    <p:extLst>
      <p:ext uri="{BB962C8B-B14F-4D97-AF65-F5344CB8AC3E}">
        <p14:creationId xmlns:p14="http://schemas.microsoft.com/office/powerpoint/2010/main" val="2501434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49" y="366713"/>
            <a:ext cx="1543051" cy="780097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42901" y="366713"/>
            <a:ext cx="4476751" cy="78009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47490F8-5AD3-4387-A268-708DAE538BA9}" type="datetime1">
              <a:rPr lang="es-ES" smtClean="0"/>
              <a:t>23/03/2016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FD001B2-D7D5-40B9-9455-B9C088C01846}" type="slidenum">
              <a:rPr lang="es-ES" smtClean="0"/>
              <a:t>‹Nº›</a:t>
            </a:fld>
            <a:endParaRPr lang="es-ES"/>
          </a:p>
        </p:txBody>
      </p:sp>
    </p:spTree>
    <p:extLst>
      <p:ext uri="{BB962C8B-B14F-4D97-AF65-F5344CB8AC3E}">
        <p14:creationId xmlns:p14="http://schemas.microsoft.com/office/powerpoint/2010/main" val="3788205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10"/>
          </p:nvPr>
        </p:nvSpPr>
        <p:spPr/>
        <p:txBody>
          <a:bodyPr/>
          <a:lstStyle/>
          <a:p>
            <a:fld id="{62ADD3CC-8BF6-49E9-8E33-E5AFB070C4C3}" type="datetime1">
              <a:rPr lang="es-ES" smtClean="0"/>
              <a:t>23/03/2016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FD001B2-D7D5-40B9-9455-B9C088C01846}" type="slidenum">
              <a:rPr lang="es-ES" smtClean="0"/>
              <a:t>‹Nº›</a:t>
            </a:fld>
            <a:endParaRPr lang="es-ES"/>
          </a:p>
        </p:txBody>
      </p:sp>
    </p:spTree>
    <p:extLst>
      <p:ext uri="{BB962C8B-B14F-4D97-AF65-F5344CB8AC3E}">
        <p14:creationId xmlns:p14="http://schemas.microsoft.com/office/powerpoint/2010/main" val="2003410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156C220-510B-4E50-8C0A-AABC9BCE7418}" type="datetime1">
              <a:rPr lang="es-ES" smtClean="0"/>
              <a:t>23/03/2016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FD001B2-D7D5-40B9-9455-B9C088C01846}" type="slidenum">
              <a:rPr lang="es-ES" smtClean="0"/>
              <a:t>‹Nº›</a:t>
            </a:fld>
            <a:endParaRPr lang="es-ES"/>
          </a:p>
        </p:txBody>
      </p:sp>
    </p:spTree>
    <p:extLst>
      <p:ext uri="{BB962C8B-B14F-4D97-AF65-F5344CB8AC3E}">
        <p14:creationId xmlns:p14="http://schemas.microsoft.com/office/powerpoint/2010/main" val="928709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29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5052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FCD6967-3626-43CD-BBE1-4B950FF0E3F5}" type="datetime1">
              <a:rPr lang="es-ES" smtClean="0"/>
              <a:t>23/03/2016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FD001B2-D7D5-40B9-9455-B9C088C01846}" type="slidenum">
              <a:rPr lang="es-ES" smtClean="0"/>
              <a:t>‹Nº›</a:t>
            </a:fld>
            <a:endParaRPr lang="es-ES"/>
          </a:p>
        </p:txBody>
      </p:sp>
    </p:spTree>
    <p:extLst>
      <p:ext uri="{BB962C8B-B14F-4D97-AF65-F5344CB8AC3E}">
        <p14:creationId xmlns:p14="http://schemas.microsoft.com/office/powerpoint/2010/main" val="515060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1C5FB614-6D41-4BB9-A721-6574C0C412B1}" type="datetime1">
              <a:rPr lang="es-ES" smtClean="0"/>
              <a:t>23/03/2016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FD001B2-D7D5-40B9-9455-B9C088C01846}" type="slidenum">
              <a:rPr lang="es-ES" smtClean="0"/>
              <a:t>‹Nº›</a:t>
            </a:fld>
            <a:endParaRPr lang="es-ES"/>
          </a:p>
        </p:txBody>
      </p:sp>
    </p:spTree>
    <p:extLst>
      <p:ext uri="{BB962C8B-B14F-4D97-AF65-F5344CB8AC3E}">
        <p14:creationId xmlns:p14="http://schemas.microsoft.com/office/powerpoint/2010/main" val="1366075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EDD93ABC-927D-4625-B016-57FFA0028224}" type="datetime1">
              <a:rPr lang="es-ES" smtClean="0"/>
              <a:t>23/03/2016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FD001B2-D7D5-40B9-9455-B9C088C01846}" type="slidenum">
              <a:rPr lang="es-ES" smtClean="0"/>
              <a:t>‹Nº›</a:t>
            </a:fld>
            <a:endParaRPr lang="es-ES"/>
          </a:p>
        </p:txBody>
      </p:sp>
    </p:spTree>
    <p:extLst>
      <p:ext uri="{BB962C8B-B14F-4D97-AF65-F5344CB8AC3E}">
        <p14:creationId xmlns:p14="http://schemas.microsoft.com/office/powerpoint/2010/main" val="3407714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255A649-2673-4C3B-B444-ED5305976E3A}" type="datetime1">
              <a:rPr lang="es-ES" smtClean="0"/>
              <a:t>23/03/2016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FD001B2-D7D5-40B9-9455-B9C088C01846}" type="slidenum">
              <a:rPr lang="es-ES" smtClean="0"/>
              <a:t>‹Nº›</a:t>
            </a:fld>
            <a:endParaRPr lang="es-ES"/>
          </a:p>
        </p:txBody>
      </p:sp>
    </p:spTree>
    <p:extLst>
      <p:ext uri="{BB962C8B-B14F-4D97-AF65-F5344CB8AC3E}">
        <p14:creationId xmlns:p14="http://schemas.microsoft.com/office/powerpoint/2010/main" val="3428469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50737B8-AE43-4219-9870-56F3E73F326A}" type="datetime1">
              <a:rPr lang="es-ES" smtClean="0"/>
              <a:t>23/03/2016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FD001B2-D7D5-40B9-9455-B9C088C01846}" type="slidenum">
              <a:rPr lang="es-ES" smtClean="0"/>
              <a:t>‹Nº›</a:t>
            </a:fld>
            <a:endParaRPr lang="es-ES"/>
          </a:p>
        </p:txBody>
      </p:sp>
    </p:spTree>
    <p:extLst>
      <p:ext uri="{BB962C8B-B14F-4D97-AF65-F5344CB8AC3E}">
        <p14:creationId xmlns:p14="http://schemas.microsoft.com/office/powerpoint/2010/main" val="4253117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0990DCD-C5E7-48E3-BAB2-221E9CD4618F}" type="datetime1">
              <a:rPr lang="es-ES" smtClean="0"/>
              <a:t>23/03/2016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FD001B2-D7D5-40B9-9455-B9C088C01846}" type="slidenum">
              <a:rPr lang="es-ES" smtClean="0"/>
              <a:t>‹Nº›</a:t>
            </a:fld>
            <a:endParaRPr lang="es-ES"/>
          </a:p>
        </p:txBody>
      </p:sp>
    </p:spTree>
    <p:extLst>
      <p:ext uri="{BB962C8B-B14F-4D97-AF65-F5344CB8AC3E}">
        <p14:creationId xmlns:p14="http://schemas.microsoft.com/office/powerpoint/2010/main" val="187594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50000"/>
              </a:schemeClr>
            </a:gs>
            <a:gs pos="100000">
              <a:schemeClr val="bg1">
                <a:lumMod val="9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8" name="Picture 2" descr="C:\Users\Usuario\Google Drive\PROYECTO CERO PAPEL\IMAGENES\12.png"/>
          <p:cNvPicPr>
            <a:picLocks noChangeAspect="1" noChangeArrowheads="1"/>
          </p:cNvPicPr>
          <p:nvPr/>
        </p:nvPicPr>
        <p:blipFill rotWithShape="1">
          <a:blip r:embed="rId13">
            <a:extLst>
              <a:ext uri="{28A0092B-C50C-407E-A947-70E740481C1C}">
                <a14:useLocalDpi xmlns:a14="http://schemas.microsoft.com/office/drawing/2010/main" val="0"/>
              </a:ext>
            </a:extLst>
          </a:blip>
          <a:srcRect l="31830" r="1"/>
          <a:stretch/>
        </p:blipFill>
        <p:spPr bwMode="auto">
          <a:xfrm rot="16200000">
            <a:off x="4018180" y="1695668"/>
            <a:ext cx="6093298" cy="42313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Usuario\Desktop\ñ.png"/>
          <p:cNvPicPr>
            <a:picLocks noChangeAspect="1" noChangeArrowheads="1"/>
          </p:cNvPicPr>
          <p:nvPr/>
        </p:nvPicPr>
        <p:blipFill>
          <a:blip r:embed="rId14">
            <a:extLst>
              <a:ext uri="{BEBA8EAE-BF5A-486C-A8C5-ECC9F3942E4B}">
                <a14:imgProps xmlns:a14="http://schemas.microsoft.com/office/drawing/2010/main">
                  <a14:imgLayer r:embed="rId1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5400000" flipV="1">
            <a:off x="1143002" y="-1142999"/>
            <a:ext cx="6857999" cy="914400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C903D-B633-4092-ACD6-BEA168F38123}" type="datetime1">
              <a:rPr lang="es-ES" smtClean="0"/>
              <a:t>23/03/2016</a:t>
            </a:fld>
            <a:endParaRPr lang="es-ES"/>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001B2-D7D5-40B9-9455-B9C088C01846}" type="slidenum">
              <a:rPr lang="es-ES" smtClean="0"/>
              <a:t>‹Nº›</a:t>
            </a:fld>
            <a:endParaRPr lang="es-ES"/>
          </a:p>
        </p:txBody>
      </p:sp>
    </p:spTree>
    <p:extLst>
      <p:ext uri="{BB962C8B-B14F-4D97-AF65-F5344CB8AC3E}">
        <p14:creationId xmlns:p14="http://schemas.microsoft.com/office/powerpoint/2010/main" val="2689583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50000"/>
              </a:schemeClr>
            </a:gs>
            <a:gs pos="100000">
              <a:schemeClr val="bg1">
                <a:lumMod val="9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419872" y="5757210"/>
            <a:ext cx="5096145" cy="624118"/>
          </a:xfrm>
        </p:spPr>
        <p:txBody>
          <a:bodyPr>
            <a:noAutofit/>
          </a:bodyPr>
          <a:lstStyle/>
          <a:p>
            <a:pPr marL="712788"/>
            <a:r>
              <a:rPr lang="es-MX" sz="1600" dirty="0" smtClean="0">
                <a:solidFill>
                  <a:schemeClr val="accent3">
                    <a:lumMod val="50000"/>
                  </a:schemeClr>
                </a:solidFill>
                <a:effectLst>
                  <a:outerShdw blurRad="152400" dist="25400" dir="6600000" sx="101000" sy="101000" algn="ctr" rotWithShape="0">
                    <a:schemeClr val="bg1"/>
                  </a:outerShdw>
                </a:effectLst>
                <a:latin typeface="Gotham Bold" pitchFamily="2" charset="0"/>
              </a:rPr>
              <a:t>EN LA ADMINISTRACIÓN PÚBLICA DEL ESTADO DE HIDALGO </a:t>
            </a:r>
            <a:endParaRPr lang="es-ES" sz="1600" dirty="0">
              <a:solidFill>
                <a:schemeClr val="accent3">
                  <a:lumMod val="50000"/>
                </a:schemeClr>
              </a:solidFill>
              <a:effectLst>
                <a:outerShdw blurRad="152400" dist="25400" dir="6600000" sx="101000" sy="101000" algn="ctr" rotWithShape="0">
                  <a:schemeClr val="bg1"/>
                </a:outerShdw>
              </a:effectLst>
              <a:latin typeface="Gotham Bold" pitchFamily="2" charset="0"/>
            </a:endParaRPr>
          </a:p>
        </p:txBody>
      </p:sp>
      <p:sp>
        <p:nvSpPr>
          <p:cNvPr id="6" name="5 Rectángulo"/>
          <p:cNvSpPr/>
          <p:nvPr/>
        </p:nvSpPr>
        <p:spPr>
          <a:xfrm>
            <a:off x="4572000" y="1632616"/>
            <a:ext cx="4572000" cy="572248"/>
          </a:xfrm>
          <a:prstGeom prst="rect">
            <a:avLst/>
          </a:prstGeom>
          <a:solidFill>
            <a:schemeClr val="bg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2 Subtítulo"/>
          <p:cNvSpPr txBox="1">
            <a:spLocks/>
          </p:cNvSpPr>
          <p:nvPr/>
        </p:nvSpPr>
        <p:spPr>
          <a:xfrm>
            <a:off x="4682188" y="1700808"/>
            <a:ext cx="3936437" cy="44618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MX" sz="1400" dirty="0" smtClean="0">
                <a:solidFill>
                  <a:schemeClr val="tx1">
                    <a:lumMod val="65000"/>
                    <a:lumOff val="35000"/>
                  </a:schemeClr>
                </a:solidFill>
                <a:latin typeface="Gotham Book" pitchFamily="2" charset="0"/>
              </a:rPr>
              <a:t>SECRETARÍA DE FINANZAS Y ADMINISTRACIÓN </a:t>
            </a:r>
            <a:endParaRPr lang="es-ES" sz="1400" dirty="0">
              <a:solidFill>
                <a:schemeClr val="tx1">
                  <a:lumMod val="65000"/>
                  <a:lumOff val="35000"/>
                </a:schemeClr>
              </a:solidFill>
              <a:latin typeface="Gotham Book" pitchFamily="2" charset="0"/>
            </a:endParaRPr>
          </a:p>
        </p:txBody>
      </p:sp>
      <p:pic>
        <p:nvPicPr>
          <p:cNvPr id="15" name="Picture 2" descr="C:\Users\Usuario\Google Drive\CERO PAPEL programa\LOGO\1.png">
            <a:hlinkClick r:id="" action="ppaction://noaction" highlightClick="1"/>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522228" y="1718101"/>
            <a:ext cx="2969652" cy="346261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Usuario\Google Drive\CERO PAPEL programa\LOGO\Nueva carpeta\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5936" y="4971638"/>
            <a:ext cx="4099835" cy="781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151385"/>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applause.wav"/>
          </p:stSnd>
        </p:sndAc>
      </p:transition>
    </mc:Choice>
    <mc:Fallback xmlns="">
      <p:transition spd="slow">
        <p:circle/>
        <p:sndAc>
          <p:stSnd>
            <p:snd r:embed="rId8"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animEffect transition="in" filter="fade">
                                      <p:cBhvr>
                                        <p:cTn id="11" dur="1000"/>
                                        <p:tgtEl>
                                          <p:spTgt spid="4099"/>
                                        </p:tgtEl>
                                      </p:cBhvr>
                                    </p:animEffect>
                                    <p:anim calcmode="lin" valueType="num">
                                      <p:cBhvr>
                                        <p:cTn id="12" dur="1000" fill="hold"/>
                                        <p:tgtEl>
                                          <p:spTgt spid="4099"/>
                                        </p:tgtEl>
                                        <p:attrNameLst>
                                          <p:attrName>ppt_x</p:attrName>
                                        </p:attrNameLst>
                                      </p:cBhvr>
                                      <p:tavLst>
                                        <p:tav tm="0">
                                          <p:val>
                                            <p:strVal val="#ppt_x"/>
                                          </p:val>
                                        </p:tav>
                                        <p:tav tm="100000">
                                          <p:val>
                                            <p:strVal val="#ppt_x"/>
                                          </p:val>
                                        </p:tav>
                                      </p:tavLst>
                                    </p:anim>
                                    <p:anim calcmode="lin" valueType="num">
                                      <p:cBhvr>
                                        <p:cTn id="13"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uario\Google Drive\PROYECTO CERO PAPEL\IMAGENES\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069111" y="1990008"/>
            <a:ext cx="5431469" cy="4791332"/>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5FD001B2-D7D5-40B9-9455-B9C088C01846}" type="slidenum">
              <a:rPr lang="es-ES" smtClean="0"/>
              <a:t>10</a:t>
            </a:fld>
            <a:endParaRPr lang="es-ES"/>
          </a:p>
        </p:txBody>
      </p:sp>
      <p:sp>
        <p:nvSpPr>
          <p:cNvPr id="36" name="35 Rectángulo"/>
          <p:cNvSpPr/>
          <p:nvPr/>
        </p:nvSpPr>
        <p:spPr>
          <a:xfrm flipH="1">
            <a:off x="822040" y="908720"/>
            <a:ext cx="7422368" cy="5949280"/>
          </a:xfrm>
          <a:prstGeom prst="rect">
            <a:avLst/>
          </a:prstGeom>
          <a:solidFill>
            <a:schemeClr val="bg1">
              <a:alpha val="71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32 CuadroTexto"/>
          <p:cNvSpPr txBox="1"/>
          <p:nvPr/>
        </p:nvSpPr>
        <p:spPr>
          <a:xfrm>
            <a:off x="971600" y="1724030"/>
            <a:ext cx="6760773" cy="4801314"/>
          </a:xfrm>
          <a:prstGeom prst="rect">
            <a:avLst/>
          </a:prstGeom>
          <a:noFill/>
        </p:spPr>
        <p:txBody>
          <a:bodyPr wrap="square" rtlCol="0">
            <a:spAutoFit/>
          </a:bodyPr>
          <a:lstStyle>
            <a:defPPr>
              <a:defRPr lang="es-ES"/>
            </a:defPPr>
            <a:lvl1pPr algn="just">
              <a:defRPr sz="1400">
                <a:solidFill>
                  <a:schemeClr val="tx1">
                    <a:lumMod val="65000"/>
                    <a:lumOff val="35000"/>
                  </a:schemeClr>
                </a:solidFill>
                <a:latin typeface="Gotham Book" pitchFamily="2" charset="0"/>
              </a:defRPr>
            </a:lvl1pPr>
          </a:lstStyle>
          <a:p>
            <a:pPr>
              <a:lnSpc>
                <a:spcPct val="150000"/>
              </a:lnSpc>
            </a:pPr>
            <a:r>
              <a:rPr lang="es-MX" sz="1200" dirty="0">
                <a:solidFill>
                  <a:schemeClr val="tx1">
                    <a:lumMod val="85000"/>
                    <a:lumOff val="15000"/>
                  </a:schemeClr>
                </a:solidFill>
              </a:rPr>
              <a:t>Una evaluación del consumo y los residuos ayuda a identificar las cantidades de papel que su organización adquiere, los residuos que genera y su flujo a través de sus instalaciones, desde el momento de compra hasta su disposición final</a:t>
            </a:r>
            <a:r>
              <a:rPr lang="es-MX" sz="1200" dirty="0" smtClean="0">
                <a:solidFill>
                  <a:schemeClr val="tx1">
                    <a:lumMod val="85000"/>
                    <a:lumOff val="15000"/>
                  </a:schemeClr>
                </a:solidFill>
              </a:rPr>
              <a:t>.</a:t>
            </a:r>
          </a:p>
          <a:p>
            <a:pPr>
              <a:lnSpc>
                <a:spcPct val="150000"/>
              </a:lnSpc>
            </a:pPr>
            <a:endParaRPr lang="es-MX" sz="1200" dirty="0" smtClean="0">
              <a:solidFill>
                <a:schemeClr val="tx1">
                  <a:lumMod val="85000"/>
                  <a:lumOff val="15000"/>
                </a:schemeClr>
              </a:solidFill>
            </a:endParaRPr>
          </a:p>
          <a:p>
            <a:pPr>
              <a:lnSpc>
                <a:spcPct val="150000"/>
              </a:lnSpc>
            </a:pPr>
            <a:r>
              <a:rPr lang="es-MX" sz="1200" dirty="0">
                <a:solidFill>
                  <a:schemeClr val="tx1">
                    <a:lumMod val="85000"/>
                    <a:lumOff val="15000"/>
                  </a:schemeClr>
                </a:solidFill>
              </a:rPr>
              <a:t>Puede ser tan fácil como buscar en los registros de compra de papel y caminar a través de </a:t>
            </a:r>
            <a:r>
              <a:rPr lang="es-MX" sz="1200" dirty="0" smtClean="0">
                <a:solidFill>
                  <a:schemeClr val="tx1">
                    <a:lumMod val="85000"/>
                    <a:lumOff val="15000"/>
                  </a:schemeClr>
                </a:solidFill>
              </a:rPr>
              <a:t>las oficinas y </a:t>
            </a:r>
            <a:r>
              <a:rPr lang="es-MX" sz="1200" dirty="0">
                <a:solidFill>
                  <a:schemeClr val="tx1">
                    <a:lumMod val="85000"/>
                    <a:lumOff val="15000"/>
                  </a:schemeClr>
                </a:solidFill>
              </a:rPr>
              <a:t>observar cómo y donde el papel se genera</a:t>
            </a:r>
            <a:r>
              <a:rPr lang="es-MX" sz="1200" dirty="0" smtClean="0">
                <a:solidFill>
                  <a:schemeClr val="tx1">
                    <a:lumMod val="85000"/>
                    <a:lumOff val="15000"/>
                  </a:schemeClr>
                </a:solidFill>
              </a:rPr>
              <a:t>:</a:t>
            </a:r>
          </a:p>
          <a:p>
            <a:pPr>
              <a:lnSpc>
                <a:spcPct val="150000"/>
              </a:lnSpc>
            </a:pPr>
            <a:endParaRPr lang="es-MX" sz="1200" dirty="0">
              <a:solidFill>
                <a:schemeClr val="tx1">
                  <a:lumMod val="85000"/>
                  <a:lumOff val="15000"/>
                </a:schemeClr>
              </a:solidFill>
            </a:endParaRPr>
          </a:p>
          <a:p>
            <a:pPr>
              <a:lnSpc>
                <a:spcPct val="150000"/>
              </a:lnSpc>
            </a:pPr>
            <a:r>
              <a:rPr lang="es-MX" sz="1200" dirty="0">
                <a:solidFill>
                  <a:schemeClr val="tx1">
                    <a:lumMod val="85000"/>
                    <a:lumOff val="15000"/>
                  </a:schemeClr>
                </a:solidFill>
              </a:rPr>
              <a:t>• </a:t>
            </a:r>
            <a:r>
              <a:rPr lang="es-MX" sz="1200" dirty="0" smtClean="0">
                <a:solidFill>
                  <a:schemeClr val="tx1">
                    <a:lumMod val="85000"/>
                    <a:lumOff val="15000"/>
                  </a:schemeClr>
                </a:solidFill>
              </a:rPr>
              <a:t>¿Qué tipo de trabajo que se realiza en cada área?</a:t>
            </a:r>
          </a:p>
          <a:p>
            <a:pPr>
              <a:lnSpc>
                <a:spcPct val="150000"/>
              </a:lnSpc>
            </a:pPr>
            <a:endParaRPr lang="es-MX" sz="1200" dirty="0" smtClean="0">
              <a:solidFill>
                <a:schemeClr val="tx1">
                  <a:lumMod val="85000"/>
                  <a:lumOff val="15000"/>
                </a:schemeClr>
              </a:solidFill>
            </a:endParaRPr>
          </a:p>
          <a:p>
            <a:pPr>
              <a:lnSpc>
                <a:spcPct val="150000"/>
              </a:lnSpc>
            </a:pPr>
            <a:r>
              <a:rPr lang="es-MX" sz="1200" dirty="0" smtClean="0">
                <a:solidFill>
                  <a:schemeClr val="tx1">
                    <a:lumMod val="85000"/>
                    <a:lumOff val="15000"/>
                  </a:schemeClr>
                </a:solidFill>
              </a:rPr>
              <a:t>• ¿Qué actividades consumen más papel y producen más residuos? </a:t>
            </a:r>
          </a:p>
          <a:p>
            <a:pPr>
              <a:lnSpc>
                <a:spcPct val="150000"/>
              </a:lnSpc>
            </a:pPr>
            <a:endParaRPr lang="es-MX" sz="1200" dirty="0" smtClean="0">
              <a:solidFill>
                <a:schemeClr val="tx1">
                  <a:lumMod val="85000"/>
                  <a:lumOff val="15000"/>
                </a:schemeClr>
              </a:solidFill>
            </a:endParaRPr>
          </a:p>
          <a:p>
            <a:pPr>
              <a:lnSpc>
                <a:spcPct val="150000"/>
              </a:lnSpc>
            </a:pPr>
            <a:r>
              <a:rPr lang="es-MX" sz="1200" dirty="0" smtClean="0">
                <a:solidFill>
                  <a:schemeClr val="tx1">
                    <a:lumMod val="85000"/>
                    <a:lumOff val="15000"/>
                  </a:schemeClr>
                </a:solidFill>
              </a:rPr>
              <a:t>• ¿Qué tipo de residuos se producen? (Por ejemplo papel carta, oficio, papelería pre-impresa, entre otros)</a:t>
            </a:r>
          </a:p>
          <a:p>
            <a:pPr>
              <a:lnSpc>
                <a:spcPct val="150000"/>
              </a:lnSpc>
            </a:pPr>
            <a:endParaRPr lang="es-MX" sz="1200" dirty="0" smtClean="0">
              <a:solidFill>
                <a:schemeClr val="tx1">
                  <a:lumMod val="85000"/>
                  <a:lumOff val="15000"/>
                </a:schemeClr>
              </a:solidFill>
            </a:endParaRPr>
          </a:p>
          <a:p>
            <a:pPr>
              <a:lnSpc>
                <a:spcPct val="150000"/>
              </a:lnSpc>
            </a:pPr>
            <a:r>
              <a:rPr lang="es-MX" sz="1200" dirty="0" smtClean="0">
                <a:solidFill>
                  <a:schemeClr val="tx1">
                    <a:lumMod val="85000"/>
                    <a:lumOff val="15000"/>
                  </a:schemeClr>
                </a:solidFill>
              </a:rPr>
              <a:t>• ¿Qué consumos excesivos se pueden prevenir, dónde se </a:t>
            </a:r>
          </a:p>
          <a:p>
            <a:pPr>
              <a:lnSpc>
                <a:spcPct val="150000"/>
              </a:lnSpc>
            </a:pPr>
            <a:r>
              <a:rPr lang="es-MX" sz="1200" dirty="0" smtClean="0">
                <a:solidFill>
                  <a:schemeClr val="tx1">
                    <a:lumMod val="85000"/>
                    <a:lumOff val="15000"/>
                  </a:schemeClr>
                </a:solidFill>
              </a:rPr>
              <a:t>puede reutilizar o reciclar?</a:t>
            </a:r>
          </a:p>
          <a:p>
            <a:pPr>
              <a:lnSpc>
                <a:spcPct val="150000"/>
              </a:lnSpc>
            </a:pPr>
            <a:endParaRPr lang="es-MX" sz="1200" dirty="0">
              <a:solidFill>
                <a:schemeClr val="tx1">
                  <a:lumMod val="85000"/>
                  <a:lumOff val="15000"/>
                </a:schemeClr>
              </a:solidFill>
            </a:endParaRPr>
          </a:p>
        </p:txBody>
      </p:sp>
      <p:sp>
        <p:nvSpPr>
          <p:cNvPr id="3" name="2 Rectángulo"/>
          <p:cNvSpPr/>
          <p:nvPr/>
        </p:nvSpPr>
        <p:spPr>
          <a:xfrm>
            <a:off x="1170744" y="908720"/>
            <a:ext cx="6569608" cy="769441"/>
          </a:xfrm>
          <a:prstGeom prst="rect">
            <a:avLst/>
          </a:prstGeom>
        </p:spPr>
        <p:txBody>
          <a:bodyPr wrap="square">
            <a:spAutoFit/>
          </a:bodyPr>
          <a:lstStyle/>
          <a:p>
            <a:pPr algn="ctr"/>
            <a:r>
              <a:rPr lang="es-MX" sz="2400" b="1" dirty="0" smtClean="0">
                <a:solidFill>
                  <a:srgbClr val="669900"/>
                </a:solidFill>
                <a:latin typeface="Gotham Bold" pitchFamily="50" charset="0"/>
              </a:rPr>
              <a:t>SEGUNDO</a:t>
            </a:r>
          </a:p>
          <a:p>
            <a:pPr algn="ctr"/>
            <a:r>
              <a:rPr lang="es-MX" sz="2000" b="1" dirty="0">
                <a:solidFill>
                  <a:srgbClr val="669900"/>
                </a:solidFill>
                <a:latin typeface="Gotham Bold" pitchFamily="50" charset="0"/>
              </a:rPr>
              <a:t>Evaluar el flujo de consumo de </a:t>
            </a:r>
            <a:r>
              <a:rPr lang="es-MX" sz="2000" b="1" dirty="0" smtClean="0">
                <a:solidFill>
                  <a:srgbClr val="669900"/>
                </a:solidFill>
                <a:latin typeface="Gotham Bold" pitchFamily="50" charset="0"/>
              </a:rPr>
              <a:t>papel</a:t>
            </a:r>
            <a:endParaRPr lang="es-MX" sz="2400" dirty="0">
              <a:solidFill>
                <a:srgbClr val="669900"/>
              </a:solidFill>
              <a:latin typeface="Gotham Bold" pitchFamily="50" charset="0"/>
            </a:endParaRPr>
          </a:p>
        </p:txBody>
      </p:sp>
      <p:pic>
        <p:nvPicPr>
          <p:cNvPr id="10" name="Picture 2" descr="C:\Users\Usuario\Google Drive\CERO PAPEL programa\LOGO\1.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7092280" y="5534651"/>
            <a:ext cx="1096677" cy="127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7248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uario\Google Drive\PROYECTO CERO PAPEL\IMAGENES\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069111" y="1990008"/>
            <a:ext cx="5431469" cy="4791332"/>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5FD001B2-D7D5-40B9-9455-B9C088C01846}" type="slidenum">
              <a:rPr lang="es-ES" smtClean="0"/>
              <a:t>11</a:t>
            </a:fld>
            <a:endParaRPr lang="es-ES"/>
          </a:p>
        </p:txBody>
      </p:sp>
      <p:sp>
        <p:nvSpPr>
          <p:cNvPr id="36" name="35 Rectángulo"/>
          <p:cNvSpPr/>
          <p:nvPr/>
        </p:nvSpPr>
        <p:spPr>
          <a:xfrm flipH="1">
            <a:off x="860816" y="1109879"/>
            <a:ext cx="7669778" cy="4638242"/>
          </a:xfrm>
          <a:prstGeom prst="rect">
            <a:avLst/>
          </a:prstGeom>
          <a:solidFill>
            <a:schemeClr val="bg1">
              <a:alpha val="71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3" name="32 CuadroTexto"/>
          <p:cNvSpPr txBox="1"/>
          <p:nvPr/>
        </p:nvSpPr>
        <p:spPr>
          <a:xfrm>
            <a:off x="1108181" y="2574920"/>
            <a:ext cx="6632171" cy="1708160"/>
          </a:xfrm>
          <a:prstGeom prst="rect">
            <a:avLst/>
          </a:prstGeom>
          <a:noFill/>
        </p:spPr>
        <p:txBody>
          <a:bodyPr wrap="square" rtlCol="0">
            <a:spAutoFit/>
          </a:bodyPr>
          <a:lstStyle>
            <a:defPPr>
              <a:defRPr lang="es-ES"/>
            </a:defPPr>
            <a:lvl1pPr algn="just">
              <a:defRPr sz="1400">
                <a:solidFill>
                  <a:schemeClr val="tx1">
                    <a:lumMod val="65000"/>
                    <a:lumOff val="35000"/>
                  </a:schemeClr>
                </a:solidFill>
                <a:latin typeface="Gotham Book" pitchFamily="2" charset="0"/>
              </a:defRPr>
            </a:lvl1pPr>
          </a:lstStyle>
          <a:p>
            <a:pPr>
              <a:lnSpc>
                <a:spcPct val="150000"/>
              </a:lnSpc>
            </a:pPr>
            <a:r>
              <a:rPr lang="es-MX" dirty="0" smtClean="0">
                <a:solidFill>
                  <a:schemeClr val="tx1">
                    <a:lumMod val="85000"/>
                    <a:lumOff val="15000"/>
                  </a:schemeClr>
                </a:solidFill>
              </a:rPr>
              <a:t>Una </a:t>
            </a:r>
            <a:r>
              <a:rPr lang="es-MX" dirty="0">
                <a:solidFill>
                  <a:schemeClr val="tx1">
                    <a:lumMod val="85000"/>
                    <a:lumOff val="15000"/>
                  </a:schemeClr>
                </a:solidFill>
              </a:rPr>
              <a:t>forma de formalizar el compromiso </a:t>
            </a:r>
            <a:r>
              <a:rPr lang="es-MX" dirty="0" smtClean="0">
                <a:solidFill>
                  <a:schemeClr val="tx1">
                    <a:lumMod val="85000"/>
                    <a:lumOff val="15000"/>
                  </a:schemeClr>
                </a:solidFill>
              </a:rPr>
              <a:t>es </a:t>
            </a:r>
            <a:r>
              <a:rPr lang="es-MX" dirty="0">
                <a:solidFill>
                  <a:schemeClr val="tx1">
                    <a:lumMod val="85000"/>
                    <a:lumOff val="15000"/>
                  </a:schemeClr>
                </a:solidFill>
              </a:rPr>
              <a:t>emitir una política interna en forma de una carta de compromiso, circular u oficio, en dónde los funcionarios se comprometan al uso de las Tecnologías de Información para evitar el consumo de papel dentro de la medida de lo posible, en la mayor parte de sus procesos.</a:t>
            </a:r>
          </a:p>
        </p:txBody>
      </p:sp>
      <p:sp>
        <p:nvSpPr>
          <p:cNvPr id="3" name="2 Rectángulo"/>
          <p:cNvSpPr/>
          <p:nvPr/>
        </p:nvSpPr>
        <p:spPr>
          <a:xfrm>
            <a:off x="1287196" y="1435423"/>
            <a:ext cx="6569608" cy="769441"/>
          </a:xfrm>
          <a:prstGeom prst="rect">
            <a:avLst/>
          </a:prstGeom>
        </p:spPr>
        <p:txBody>
          <a:bodyPr wrap="square">
            <a:spAutoFit/>
          </a:bodyPr>
          <a:lstStyle/>
          <a:p>
            <a:pPr algn="ctr"/>
            <a:r>
              <a:rPr lang="es-MX" sz="2400" b="1" dirty="0" smtClean="0">
                <a:solidFill>
                  <a:srgbClr val="669900"/>
                </a:solidFill>
                <a:latin typeface="Gotham Bold" pitchFamily="50" charset="0"/>
              </a:rPr>
              <a:t>TERCERO</a:t>
            </a:r>
          </a:p>
          <a:p>
            <a:pPr algn="ctr"/>
            <a:r>
              <a:rPr lang="es-MX" sz="2000" b="1" dirty="0" smtClean="0">
                <a:solidFill>
                  <a:srgbClr val="669900"/>
                </a:solidFill>
                <a:latin typeface="Gotham Bold" pitchFamily="50" charset="0"/>
              </a:rPr>
              <a:t>Formalizar el compromiso con el ahorro</a:t>
            </a:r>
            <a:endParaRPr lang="es-MX" sz="2400" dirty="0">
              <a:solidFill>
                <a:srgbClr val="669900"/>
              </a:solidFill>
              <a:latin typeface="Gotham Bold" pitchFamily="50" charset="0"/>
            </a:endParaRPr>
          </a:p>
        </p:txBody>
      </p:sp>
      <p:pic>
        <p:nvPicPr>
          <p:cNvPr id="10" name="Picture 2" descr="C:\Users\Usuario\Google Drive\CERO PAPEL programa\LOGO\1.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7363755" y="4365104"/>
            <a:ext cx="1096677" cy="127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9514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uario\Google Drive\PROYECTO CERO PAPEL\IMAGENES\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069111" y="1990008"/>
            <a:ext cx="5431469" cy="4791332"/>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5FD001B2-D7D5-40B9-9455-B9C088C01846}" type="slidenum">
              <a:rPr lang="es-ES" smtClean="0"/>
              <a:t>12</a:t>
            </a:fld>
            <a:endParaRPr lang="es-ES"/>
          </a:p>
        </p:txBody>
      </p:sp>
      <p:sp>
        <p:nvSpPr>
          <p:cNvPr id="36" name="35 Rectángulo"/>
          <p:cNvSpPr/>
          <p:nvPr/>
        </p:nvSpPr>
        <p:spPr>
          <a:xfrm flipH="1">
            <a:off x="894048" y="908720"/>
            <a:ext cx="7422368" cy="5949280"/>
          </a:xfrm>
          <a:prstGeom prst="rect">
            <a:avLst/>
          </a:prstGeom>
          <a:solidFill>
            <a:schemeClr val="bg1">
              <a:alpha val="71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32 CuadroTexto"/>
          <p:cNvSpPr txBox="1"/>
          <p:nvPr/>
        </p:nvSpPr>
        <p:spPr>
          <a:xfrm>
            <a:off x="1019606" y="1629955"/>
            <a:ext cx="6760773" cy="4247317"/>
          </a:xfrm>
          <a:prstGeom prst="rect">
            <a:avLst/>
          </a:prstGeom>
          <a:noFill/>
        </p:spPr>
        <p:txBody>
          <a:bodyPr wrap="square" rtlCol="0">
            <a:spAutoFit/>
          </a:bodyPr>
          <a:lstStyle>
            <a:defPPr>
              <a:defRPr lang="es-ES"/>
            </a:defPPr>
            <a:lvl1pPr algn="just">
              <a:defRPr sz="1400">
                <a:solidFill>
                  <a:schemeClr val="tx1">
                    <a:lumMod val="65000"/>
                    <a:lumOff val="35000"/>
                  </a:schemeClr>
                </a:solidFill>
                <a:latin typeface="Gotham Book" pitchFamily="2" charset="0"/>
              </a:defRPr>
            </a:lvl1pPr>
          </a:lstStyle>
          <a:p>
            <a:pPr>
              <a:lnSpc>
                <a:spcPct val="150000"/>
              </a:lnSpc>
            </a:pPr>
            <a:r>
              <a:rPr lang="es-MX" sz="1200" dirty="0">
                <a:solidFill>
                  <a:schemeClr val="tx1"/>
                </a:solidFill>
              </a:rPr>
              <a:t>La primera etapa consiste en crear conciencia respecto al gasto del papel, muchas veces </a:t>
            </a:r>
            <a:r>
              <a:rPr lang="es-MX" sz="1200" dirty="0" smtClean="0">
                <a:solidFill>
                  <a:schemeClr val="tx1"/>
                </a:solidFill>
              </a:rPr>
              <a:t>no tenemos </a:t>
            </a:r>
            <a:r>
              <a:rPr lang="es-MX" sz="1200" dirty="0">
                <a:solidFill>
                  <a:schemeClr val="tx1"/>
                </a:solidFill>
              </a:rPr>
              <a:t>una idea de </a:t>
            </a:r>
            <a:r>
              <a:rPr lang="es-MX" sz="1200" dirty="0" smtClean="0">
                <a:solidFill>
                  <a:schemeClr val="tx1"/>
                </a:solidFill>
              </a:rPr>
              <a:t>las </a:t>
            </a:r>
            <a:r>
              <a:rPr lang="es-MX" sz="1200" dirty="0">
                <a:solidFill>
                  <a:schemeClr val="tx1"/>
                </a:solidFill>
              </a:rPr>
              <a:t>implicaciones ambientales que tiene una actitud de desperdicio, o de poco aprovechamiento, lo que se pretende primeramente es proporcionar una serie de datos muy </a:t>
            </a:r>
            <a:r>
              <a:rPr lang="es-MX" sz="1200" dirty="0" smtClean="0">
                <a:solidFill>
                  <a:schemeClr val="tx1"/>
                </a:solidFill>
              </a:rPr>
              <a:t>básicos, mediante la campaña:</a:t>
            </a:r>
          </a:p>
          <a:p>
            <a:pPr>
              <a:lnSpc>
                <a:spcPct val="150000"/>
              </a:lnSpc>
            </a:pPr>
            <a:endParaRPr lang="es-MX" sz="1200" dirty="0" smtClean="0">
              <a:solidFill>
                <a:schemeClr val="tx1"/>
              </a:solidFill>
            </a:endParaRPr>
          </a:p>
          <a:p>
            <a:pPr>
              <a:lnSpc>
                <a:spcPct val="150000"/>
              </a:lnSpc>
            </a:pPr>
            <a:r>
              <a:rPr lang="es-MX" sz="1200" dirty="0" smtClean="0">
                <a:solidFill>
                  <a:schemeClr val="tx1"/>
                </a:solidFill>
              </a:rPr>
              <a:t> </a:t>
            </a:r>
            <a:r>
              <a:rPr lang="es-MX" sz="1600" b="1" dirty="0">
                <a:solidFill>
                  <a:srgbClr val="669900"/>
                </a:solidFill>
              </a:rPr>
              <a:t>«¿SABÍAS QUÉ?» </a:t>
            </a:r>
            <a:r>
              <a:rPr lang="es-MX" sz="1200" dirty="0">
                <a:solidFill>
                  <a:schemeClr val="tx1">
                    <a:lumMod val="85000"/>
                    <a:lumOff val="15000"/>
                  </a:schemeClr>
                </a:solidFill>
              </a:rPr>
              <a:t>es una información relevante que nos permite conocer las causas y efectos en la elaboración del papel, por lo tanto estará integrada en la cultura de la reducción de papel en las dependencias y entidades.</a:t>
            </a:r>
          </a:p>
          <a:p>
            <a:pPr>
              <a:lnSpc>
                <a:spcPct val="150000"/>
              </a:lnSpc>
            </a:pPr>
            <a:endParaRPr lang="es-MX" sz="800" dirty="0">
              <a:solidFill>
                <a:schemeClr val="tx1">
                  <a:lumMod val="85000"/>
                  <a:lumOff val="15000"/>
                </a:schemeClr>
              </a:solidFill>
            </a:endParaRPr>
          </a:p>
          <a:p>
            <a:pPr>
              <a:lnSpc>
                <a:spcPct val="150000"/>
              </a:lnSpc>
            </a:pPr>
            <a:r>
              <a:rPr lang="es-MX" sz="1200" dirty="0">
                <a:solidFill>
                  <a:schemeClr val="tx1">
                    <a:lumMod val="85000"/>
                    <a:lumOff val="15000"/>
                  </a:schemeClr>
                </a:solidFill>
              </a:rPr>
              <a:t>Los servidores públicos tienen el compromiso de conocer permanentemente esta información del </a:t>
            </a:r>
            <a:r>
              <a:rPr lang="es-MX" sz="1200" b="1" dirty="0">
                <a:solidFill>
                  <a:srgbClr val="669900"/>
                </a:solidFill>
              </a:rPr>
              <a:t>«¿SABÍAS QUÉ</a:t>
            </a:r>
            <a:r>
              <a:rPr lang="es-MX" sz="1200" b="1" dirty="0" smtClean="0">
                <a:solidFill>
                  <a:srgbClr val="669900"/>
                </a:solidFill>
              </a:rPr>
              <a:t>?»</a:t>
            </a:r>
          </a:p>
          <a:p>
            <a:pPr>
              <a:lnSpc>
                <a:spcPct val="150000"/>
              </a:lnSpc>
            </a:pPr>
            <a:endParaRPr lang="es-MX" sz="1200" b="1" dirty="0">
              <a:solidFill>
                <a:srgbClr val="008000"/>
              </a:solidFill>
            </a:endParaRPr>
          </a:p>
          <a:p>
            <a:pPr>
              <a:lnSpc>
                <a:spcPct val="150000"/>
              </a:lnSpc>
            </a:pPr>
            <a:r>
              <a:rPr lang="es-MX" sz="1200" dirty="0" smtClean="0">
                <a:solidFill>
                  <a:schemeClr val="tx1"/>
                </a:solidFill>
              </a:rPr>
              <a:t>Una </a:t>
            </a:r>
            <a:r>
              <a:rPr lang="es-MX" sz="1200" dirty="0">
                <a:solidFill>
                  <a:schemeClr val="tx1"/>
                </a:solidFill>
              </a:rPr>
              <a:t>vez que se ha creado una conciencia respecto al problema que se enfrenta, entonces pueden desarrollarse campañas de </a:t>
            </a:r>
            <a:r>
              <a:rPr lang="es-MX" sz="1200" dirty="0" smtClean="0">
                <a:solidFill>
                  <a:schemeClr val="tx1"/>
                </a:solidFill>
              </a:rPr>
              <a:t>recordatorio y </a:t>
            </a:r>
            <a:r>
              <a:rPr lang="es-MX" sz="1200" dirty="0">
                <a:solidFill>
                  <a:schemeClr val="tx1"/>
                </a:solidFill>
              </a:rPr>
              <a:t>campañas de seguimiento del plan de ahorro de papel</a:t>
            </a:r>
            <a:r>
              <a:rPr lang="es-MX" sz="1200" dirty="0" smtClean="0">
                <a:solidFill>
                  <a:schemeClr val="tx1"/>
                </a:solidFill>
              </a:rPr>
              <a:t>.</a:t>
            </a:r>
            <a:endParaRPr lang="es-MX" sz="1200" dirty="0">
              <a:solidFill>
                <a:schemeClr val="tx1"/>
              </a:solidFill>
            </a:endParaRPr>
          </a:p>
        </p:txBody>
      </p:sp>
      <p:sp>
        <p:nvSpPr>
          <p:cNvPr id="3" name="2 Rectángulo"/>
          <p:cNvSpPr/>
          <p:nvPr/>
        </p:nvSpPr>
        <p:spPr>
          <a:xfrm>
            <a:off x="1287196" y="980728"/>
            <a:ext cx="6569608" cy="769441"/>
          </a:xfrm>
          <a:prstGeom prst="rect">
            <a:avLst/>
          </a:prstGeom>
        </p:spPr>
        <p:txBody>
          <a:bodyPr wrap="square">
            <a:spAutoFit/>
          </a:bodyPr>
          <a:lstStyle/>
          <a:p>
            <a:pPr algn="ctr"/>
            <a:r>
              <a:rPr lang="es-MX" sz="2400" b="1" dirty="0" smtClean="0">
                <a:solidFill>
                  <a:srgbClr val="669900"/>
                </a:solidFill>
                <a:latin typeface="Gotham Bold" pitchFamily="50" charset="0"/>
              </a:rPr>
              <a:t>CUARTO</a:t>
            </a:r>
          </a:p>
          <a:p>
            <a:pPr algn="ctr"/>
            <a:r>
              <a:rPr lang="es-MX" sz="2000" b="1" dirty="0" smtClean="0">
                <a:solidFill>
                  <a:srgbClr val="669900"/>
                </a:solidFill>
                <a:latin typeface="Gotham Bold" pitchFamily="50" charset="0"/>
              </a:rPr>
              <a:t>Realizar una campaña permanente</a:t>
            </a:r>
            <a:endParaRPr lang="es-MX" sz="2000" b="1" dirty="0">
              <a:solidFill>
                <a:srgbClr val="669900"/>
              </a:solidFill>
              <a:latin typeface="Gotham Bold" pitchFamily="50" charset="0"/>
            </a:endParaRPr>
          </a:p>
        </p:txBody>
      </p:sp>
      <p:pic>
        <p:nvPicPr>
          <p:cNvPr id="9" name="Picture 2" descr="C:\Users\Usuario\Google Drive\CERO PAPEL programa\LOGO\1.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7164288" y="5517232"/>
            <a:ext cx="1096677" cy="127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5749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uario\Google Drive\PROYECTO CERO PAPEL\IMAGENES\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069111" y="1990008"/>
            <a:ext cx="5431469" cy="4791332"/>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5FD001B2-D7D5-40B9-9455-B9C088C01846}" type="slidenum">
              <a:rPr lang="es-ES" smtClean="0"/>
              <a:t>13</a:t>
            </a:fld>
            <a:endParaRPr lang="es-ES"/>
          </a:p>
        </p:txBody>
      </p:sp>
      <p:sp>
        <p:nvSpPr>
          <p:cNvPr id="39" name="38 Rectángulo"/>
          <p:cNvSpPr/>
          <p:nvPr/>
        </p:nvSpPr>
        <p:spPr>
          <a:xfrm flipH="1">
            <a:off x="894045" y="908720"/>
            <a:ext cx="7422371" cy="5976664"/>
          </a:xfrm>
          <a:prstGeom prst="rect">
            <a:avLst/>
          </a:prstGeom>
          <a:solidFill>
            <a:schemeClr val="bg1">
              <a:alpha val="71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Rectángulo"/>
          <p:cNvSpPr/>
          <p:nvPr/>
        </p:nvSpPr>
        <p:spPr>
          <a:xfrm>
            <a:off x="1034616" y="2060848"/>
            <a:ext cx="6569608" cy="1400383"/>
          </a:xfrm>
          <a:prstGeom prst="rect">
            <a:avLst/>
          </a:prstGeom>
        </p:spPr>
        <p:txBody>
          <a:bodyPr wrap="square">
            <a:spAutoFit/>
          </a:bodyPr>
          <a:lstStyle/>
          <a:p>
            <a:pPr algn="just">
              <a:lnSpc>
                <a:spcPts val="1680"/>
              </a:lnSpc>
            </a:pPr>
            <a:r>
              <a:rPr lang="es-MX" sz="1400" dirty="0" smtClean="0">
                <a:solidFill>
                  <a:srgbClr val="669900"/>
                </a:solidFill>
                <a:latin typeface="Gotham Medium" pitchFamily="50" charset="0"/>
              </a:rPr>
              <a:t>Actualización </a:t>
            </a:r>
            <a:r>
              <a:rPr lang="es-MX" sz="1400" dirty="0">
                <a:solidFill>
                  <a:srgbClr val="669900"/>
                </a:solidFill>
                <a:latin typeface="Gotham Medium" pitchFamily="50" charset="0"/>
              </a:rPr>
              <a:t>de los CORREOS ELECTRÓNICOS de los </a:t>
            </a:r>
            <a:r>
              <a:rPr lang="es-MX" sz="1400" dirty="0" smtClean="0">
                <a:solidFill>
                  <a:srgbClr val="669900"/>
                </a:solidFill>
                <a:latin typeface="Gotham Medium" pitchFamily="50" charset="0"/>
              </a:rPr>
              <a:t>Funcionarios</a:t>
            </a:r>
          </a:p>
          <a:p>
            <a:pPr algn="just">
              <a:lnSpc>
                <a:spcPts val="1680"/>
              </a:lnSpc>
            </a:pPr>
            <a:endParaRPr lang="es-MX" sz="1000" dirty="0" smtClean="0">
              <a:solidFill>
                <a:schemeClr val="accent3">
                  <a:lumMod val="50000"/>
                </a:schemeClr>
              </a:solidFill>
              <a:latin typeface="Gotham Medium" pitchFamily="50" charset="0"/>
            </a:endParaRPr>
          </a:p>
          <a:p>
            <a:pPr algn="just">
              <a:lnSpc>
                <a:spcPts val="1700"/>
              </a:lnSpc>
            </a:pPr>
            <a:r>
              <a:rPr lang="es-MX" sz="1200" dirty="0">
                <a:solidFill>
                  <a:schemeClr val="tx1">
                    <a:lumMod val="85000"/>
                    <a:lumOff val="15000"/>
                  </a:schemeClr>
                </a:solidFill>
                <a:latin typeface="Gotham Book" pitchFamily="2" charset="0"/>
              </a:rPr>
              <a:t>La dependencia debe contar con una lista actualizada de los correos electrónicos oficiales de los funcionarios del nivel Subsecretario, Directores Generales y Directores de Área para el envío de la información oficial. </a:t>
            </a:r>
            <a:r>
              <a:rPr lang="es-MX" sz="1200" dirty="0" smtClean="0">
                <a:solidFill>
                  <a:schemeClr val="tx1">
                    <a:lumMod val="85000"/>
                    <a:lumOff val="15000"/>
                  </a:schemeClr>
                </a:solidFill>
                <a:latin typeface="Gotham Book" pitchFamily="2" charset="0"/>
              </a:rPr>
              <a:t>Periódicamente se deberá formalizar su uso.</a:t>
            </a:r>
            <a:endParaRPr lang="es-MX" sz="1200" dirty="0">
              <a:solidFill>
                <a:schemeClr val="tx1">
                  <a:lumMod val="85000"/>
                  <a:lumOff val="15000"/>
                </a:schemeClr>
              </a:solidFill>
              <a:latin typeface="Gotham Book" pitchFamily="2" charset="0"/>
            </a:endParaRPr>
          </a:p>
        </p:txBody>
      </p:sp>
      <p:sp>
        <p:nvSpPr>
          <p:cNvPr id="36" name="35 CuadroTexto"/>
          <p:cNvSpPr txBox="1"/>
          <p:nvPr/>
        </p:nvSpPr>
        <p:spPr>
          <a:xfrm>
            <a:off x="1034616" y="3959572"/>
            <a:ext cx="6760773" cy="1987724"/>
          </a:xfrm>
          <a:prstGeom prst="rect">
            <a:avLst/>
          </a:prstGeom>
          <a:noFill/>
        </p:spPr>
        <p:txBody>
          <a:bodyPr wrap="square" rtlCol="0">
            <a:spAutoFit/>
          </a:bodyPr>
          <a:lstStyle>
            <a:defPPr>
              <a:defRPr lang="es-ES"/>
            </a:defPPr>
            <a:lvl1pPr algn="just">
              <a:defRPr sz="1400">
                <a:solidFill>
                  <a:schemeClr val="tx1">
                    <a:lumMod val="65000"/>
                    <a:lumOff val="35000"/>
                  </a:schemeClr>
                </a:solidFill>
                <a:latin typeface="Gotham Book" pitchFamily="2" charset="0"/>
              </a:defRPr>
            </a:lvl1pPr>
          </a:lstStyle>
          <a:p>
            <a:r>
              <a:rPr lang="es-MX" dirty="0">
                <a:solidFill>
                  <a:srgbClr val="669900"/>
                </a:solidFill>
                <a:latin typeface="Gotham Medium" pitchFamily="50" charset="0"/>
              </a:rPr>
              <a:t>DOCUMENTOS ELECTRÓNICOS </a:t>
            </a:r>
          </a:p>
          <a:p>
            <a:endParaRPr lang="es-MX" sz="1000" dirty="0" smtClean="0">
              <a:solidFill>
                <a:schemeClr val="tx1">
                  <a:lumMod val="85000"/>
                  <a:lumOff val="15000"/>
                </a:schemeClr>
              </a:solidFill>
            </a:endParaRPr>
          </a:p>
          <a:p>
            <a:pPr>
              <a:lnSpc>
                <a:spcPts val="1700"/>
              </a:lnSpc>
            </a:pPr>
            <a:r>
              <a:rPr lang="es-MX" sz="1200" dirty="0" smtClean="0">
                <a:solidFill>
                  <a:schemeClr val="tx1">
                    <a:lumMod val="85000"/>
                    <a:lumOff val="15000"/>
                  </a:schemeClr>
                </a:solidFill>
              </a:rPr>
              <a:t>Cada área deberá identificar los documentos que pueden ser entregados mediante correo electrónico.</a:t>
            </a:r>
          </a:p>
          <a:p>
            <a:pPr>
              <a:lnSpc>
                <a:spcPts val="1700"/>
              </a:lnSpc>
            </a:pPr>
            <a:endParaRPr lang="es-MX" sz="1200" dirty="0">
              <a:solidFill>
                <a:schemeClr val="tx1">
                  <a:lumMod val="85000"/>
                  <a:lumOff val="15000"/>
                </a:schemeClr>
              </a:solidFill>
            </a:endParaRPr>
          </a:p>
          <a:p>
            <a:pPr>
              <a:lnSpc>
                <a:spcPts val="1700"/>
              </a:lnSpc>
            </a:pPr>
            <a:r>
              <a:rPr lang="es-MX" sz="1200" dirty="0">
                <a:solidFill>
                  <a:schemeClr val="tx1">
                    <a:lumMod val="85000"/>
                    <a:lumOff val="15000"/>
                  </a:schemeClr>
                </a:solidFill>
              </a:rPr>
              <a:t>Comenzando con aquellos que pueden ser incluidos sin generar riesgos en los </a:t>
            </a:r>
            <a:r>
              <a:rPr lang="es-MX" sz="1200" dirty="0" smtClean="0">
                <a:solidFill>
                  <a:schemeClr val="tx1">
                    <a:lumMod val="85000"/>
                    <a:lumOff val="15000"/>
                  </a:schemeClr>
                </a:solidFill>
              </a:rPr>
              <a:t>procesos. </a:t>
            </a:r>
            <a:r>
              <a:rPr lang="es-MX" sz="1200" dirty="0">
                <a:solidFill>
                  <a:schemeClr val="tx1">
                    <a:lumMod val="85000"/>
                    <a:lumOff val="15000"/>
                  </a:schemeClr>
                </a:solidFill>
              </a:rPr>
              <a:t>E</a:t>
            </a:r>
            <a:r>
              <a:rPr lang="es-MX" sz="1200" dirty="0" smtClean="0">
                <a:solidFill>
                  <a:schemeClr val="tx1">
                    <a:lumMod val="85000"/>
                    <a:lumOff val="15000"/>
                  </a:schemeClr>
                </a:solidFill>
              </a:rPr>
              <a:t>xiste </a:t>
            </a:r>
            <a:r>
              <a:rPr lang="es-MX" sz="1200" dirty="0">
                <a:solidFill>
                  <a:schemeClr val="tx1">
                    <a:lumMod val="85000"/>
                    <a:lumOff val="15000"/>
                  </a:schemeClr>
                </a:solidFill>
              </a:rPr>
              <a:t>una variedad de documentos que no presentan grandes requisitos y que fácilmente cumplen con esta </a:t>
            </a:r>
            <a:r>
              <a:rPr lang="es-MX" sz="1200" dirty="0" smtClean="0">
                <a:solidFill>
                  <a:schemeClr val="tx1">
                    <a:lumMod val="85000"/>
                    <a:lumOff val="15000"/>
                  </a:schemeClr>
                </a:solidFill>
              </a:rPr>
              <a:t>condición. Ejemplo: documentos con copia para (</a:t>
            </a:r>
            <a:r>
              <a:rPr lang="es-MX" sz="1200" dirty="0" err="1" smtClean="0">
                <a:solidFill>
                  <a:schemeClr val="tx1">
                    <a:lumMod val="85000"/>
                    <a:lumOff val="15000"/>
                  </a:schemeClr>
                </a:solidFill>
              </a:rPr>
              <a:t>ccp</a:t>
            </a:r>
            <a:r>
              <a:rPr lang="es-MX" sz="1200" dirty="0" smtClean="0">
                <a:solidFill>
                  <a:schemeClr val="tx1">
                    <a:lumMod val="85000"/>
                    <a:lumOff val="15000"/>
                  </a:schemeClr>
                </a:solidFill>
              </a:rPr>
              <a:t>).</a:t>
            </a:r>
            <a:endParaRPr lang="es-MX" sz="1200" dirty="0">
              <a:solidFill>
                <a:schemeClr val="tx1">
                  <a:lumMod val="85000"/>
                  <a:lumOff val="15000"/>
                </a:schemeClr>
              </a:solidFill>
            </a:endParaRPr>
          </a:p>
        </p:txBody>
      </p:sp>
      <p:sp>
        <p:nvSpPr>
          <p:cNvPr id="7" name="6 Rectángulo"/>
          <p:cNvSpPr/>
          <p:nvPr/>
        </p:nvSpPr>
        <p:spPr>
          <a:xfrm>
            <a:off x="1034616" y="911622"/>
            <a:ext cx="6569608" cy="1077218"/>
          </a:xfrm>
          <a:prstGeom prst="rect">
            <a:avLst/>
          </a:prstGeom>
        </p:spPr>
        <p:txBody>
          <a:bodyPr wrap="square">
            <a:spAutoFit/>
          </a:bodyPr>
          <a:lstStyle/>
          <a:p>
            <a:pPr algn="ctr"/>
            <a:r>
              <a:rPr lang="es-MX" sz="2400" b="1" dirty="0" smtClean="0">
                <a:solidFill>
                  <a:srgbClr val="669900"/>
                </a:solidFill>
                <a:latin typeface="Gotham Bold" pitchFamily="50" charset="0"/>
              </a:rPr>
              <a:t>QUINTO</a:t>
            </a:r>
          </a:p>
          <a:p>
            <a:pPr algn="ctr"/>
            <a:r>
              <a:rPr lang="es-MX" sz="2000" b="1" dirty="0" smtClean="0">
                <a:solidFill>
                  <a:srgbClr val="669900"/>
                </a:solidFill>
                <a:latin typeface="Gotham Bold" pitchFamily="50" charset="0"/>
              </a:rPr>
              <a:t>USO </a:t>
            </a:r>
            <a:r>
              <a:rPr lang="es-MX" sz="2000" b="1" dirty="0">
                <a:solidFill>
                  <a:srgbClr val="669900"/>
                </a:solidFill>
                <a:latin typeface="Gotham Bold" pitchFamily="50" charset="0"/>
              </a:rPr>
              <a:t>DE LAS TICS (Tecnologías de la Información y las Comunicaciones)</a:t>
            </a:r>
          </a:p>
        </p:txBody>
      </p:sp>
      <p:pic>
        <p:nvPicPr>
          <p:cNvPr id="11" name="Picture 2" descr="C:\Users\Usuario\Google Drive\CERO PAPEL programa\LOGO\1.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8083835" y="5525941"/>
            <a:ext cx="1096677" cy="127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38674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uario\Google Drive\PROYECTO CERO PAPEL\IMAGENES\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069111" y="1990008"/>
            <a:ext cx="5431469" cy="4791332"/>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5FD001B2-D7D5-40B9-9455-B9C088C01846}" type="slidenum">
              <a:rPr lang="es-ES" smtClean="0"/>
              <a:t>14</a:t>
            </a:fld>
            <a:endParaRPr lang="es-ES"/>
          </a:p>
        </p:txBody>
      </p:sp>
      <p:sp>
        <p:nvSpPr>
          <p:cNvPr id="39" name="38 Rectángulo"/>
          <p:cNvSpPr/>
          <p:nvPr/>
        </p:nvSpPr>
        <p:spPr>
          <a:xfrm flipH="1">
            <a:off x="966053" y="908720"/>
            <a:ext cx="7422371" cy="5760640"/>
          </a:xfrm>
          <a:prstGeom prst="rect">
            <a:avLst/>
          </a:prstGeom>
          <a:solidFill>
            <a:schemeClr val="bg1">
              <a:alpha val="71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Rectángulo"/>
          <p:cNvSpPr/>
          <p:nvPr/>
        </p:nvSpPr>
        <p:spPr>
          <a:xfrm>
            <a:off x="1287196" y="1124744"/>
            <a:ext cx="6569608" cy="3970318"/>
          </a:xfrm>
          <a:prstGeom prst="rect">
            <a:avLst/>
          </a:prstGeom>
        </p:spPr>
        <p:txBody>
          <a:bodyPr wrap="square">
            <a:spAutoFit/>
          </a:bodyPr>
          <a:lstStyle/>
          <a:p>
            <a:pPr algn="just"/>
            <a:r>
              <a:rPr lang="es-MX" sz="1200" b="1" dirty="0">
                <a:solidFill>
                  <a:srgbClr val="669900"/>
                </a:solidFill>
                <a:latin typeface="Gotham Book" pitchFamily="50" charset="0"/>
              </a:rPr>
              <a:t>Implementar el uso de FIRMAS </a:t>
            </a:r>
            <a:r>
              <a:rPr lang="es-MX" sz="1200" b="1" dirty="0" smtClean="0">
                <a:solidFill>
                  <a:srgbClr val="669900"/>
                </a:solidFill>
                <a:latin typeface="Gotham Book" pitchFamily="50" charset="0"/>
              </a:rPr>
              <a:t>DIGITALES</a:t>
            </a:r>
          </a:p>
          <a:p>
            <a:pPr algn="just"/>
            <a:endParaRPr lang="es-MX" sz="1200" dirty="0">
              <a:latin typeface="Gotham Book" pitchFamily="50" charset="0"/>
            </a:endParaRPr>
          </a:p>
          <a:p>
            <a:pPr algn="just"/>
            <a:r>
              <a:rPr lang="es-MX" sz="1200" dirty="0">
                <a:latin typeface="Gotham Book" pitchFamily="50" charset="0"/>
              </a:rPr>
              <a:t>Identifique oportunidades de utilización de firma digital en </a:t>
            </a:r>
            <a:r>
              <a:rPr lang="es-MX" sz="1200" dirty="0" smtClean="0">
                <a:latin typeface="Gotham Book" pitchFamily="50" charset="0"/>
              </a:rPr>
              <a:t>procedimientos. No </a:t>
            </a:r>
            <a:r>
              <a:rPr lang="es-MX" sz="1200" dirty="0">
                <a:latin typeface="Gotham Book" pitchFamily="50" charset="0"/>
              </a:rPr>
              <a:t>deje al azar aspectos como la solicitud, reposición y revocación de los mismos. Sensibilice a los usuarios para que entiendan su funcionamiento y uso adecuados.</a:t>
            </a:r>
          </a:p>
          <a:p>
            <a:pPr algn="just"/>
            <a:r>
              <a:rPr lang="es-MX" sz="1200" dirty="0">
                <a:latin typeface="Gotham Book" pitchFamily="50" charset="0"/>
              </a:rPr>
              <a:t>Realice los ajustes a nivel de procedimientos (Sistema de gestión de calidad) que sean necesarios</a:t>
            </a:r>
            <a:r>
              <a:rPr lang="es-MX" sz="1200" dirty="0" smtClean="0">
                <a:latin typeface="Gotham Book" pitchFamily="50" charset="0"/>
              </a:rPr>
              <a:t>.</a:t>
            </a:r>
          </a:p>
          <a:p>
            <a:pPr algn="just"/>
            <a:endParaRPr lang="es-MX" sz="1200" dirty="0">
              <a:latin typeface="Gotham Book" pitchFamily="50" charset="0"/>
            </a:endParaRPr>
          </a:p>
          <a:p>
            <a:pPr algn="just"/>
            <a:r>
              <a:rPr lang="es-MX" sz="1200" b="1" dirty="0">
                <a:solidFill>
                  <a:srgbClr val="669900"/>
                </a:solidFill>
                <a:latin typeface="Gotham Book" pitchFamily="50" charset="0"/>
              </a:rPr>
              <a:t>Implementar un PROYECTO DE ESCANEO de documentos</a:t>
            </a:r>
            <a:r>
              <a:rPr lang="es-MX" sz="1200" b="1" dirty="0" smtClean="0">
                <a:solidFill>
                  <a:srgbClr val="669900"/>
                </a:solidFill>
                <a:latin typeface="Gotham Book" pitchFamily="50" charset="0"/>
              </a:rPr>
              <a:t>.</a:t>
            </a:r>
          </a:p>
          <a:p>
            <a:pPr algn="just"/>
            <a:endParaRPr lang="es-MX" sz="1200" dirty="0">
              <a:solidFill>
                <a:srgbClr val="669900"/>
              </a:solidFill>
              <a:latin typeface="Gotham Book" pitchFamily="50" charset="0"/>
            </a:endParaRPr>
          </a:p>
          <a:p>
            <a:pPr algn="just"/>
            <a:r>
              <a:rPr lang="es-MX" sz="1200" dirty="0">
                <a:latin typeface="Gotham Book" pitchFamily="50" charset="0"/>
              </a:rPr>
              <a:t>Seleccione procesos y documentos estratégicos para las áreas, en los que su digitalización y disponibilidad en línea permita mejoras evidentes en los servicios prestados -internos o </a:t>
            </a:r>
            <a:r>
              <a:rPr lang="es-MX" sz="1200" dirty="0" smtClean="0">
                <a:latin typeface="Gotham Book" pitchFamily="50" charset="0"/>
              </a:rPr>
              <a:t>externos. Diseñar </a:t>
            </a:r>
            <a:r>
              <a:rPr lang="es-MX" sz="1200" dirty="0">
                <a:latin typeface="Gotham Book" pitchFamily="50" charset="0"/>
              </a:rPr>
              <a:t>un proyecto de escaneo cuidando de adoptar las mejores políticas y procedimientos de digitalización establecidos</a:t>
            </a:r>
            <a:r>
              <a:rPr lang="es-MX" sz="1200" dirty="0" smtClean="0">
                <a:latin typeface="Gotham Book" pitchFamily="50" charset="0"/>
              </a:rPr>
              <a:t>.</a:t>
            </a:r>
          </a:p>
          <a:p>
            <a:pPr algn="just"/>
            <a:endParaRPr lang="es-MX" sz="1200" dirty="0">
              <a:latin typeface="Gotham Book" pitchFamily="50" charset="0"/>
            </a:endParaRPr>
          </a:p>
          <a:p>
            <a:pPr algn="just"/>
            <a:r>
              <a:rPr lang="es-MX" sz="1200" b="1" dirty="0">
                <a:solidFill>
                  <a:srgbClr val="669900"/>
                </a:solidFill>
                <a:latin typeface="Gotham Book" pitchFamily="50" charset="0"/>
              </a:rPr>
              <a:t>Creación de BUZONES DIGITALES</a:t>
            </a:r>
            <a:r>
              <a:rPr lang="es-MX" sz="1200" b="1" dirty="0" smtClean="0">
                <a:solidFill>
                  <a:srgbClr val="669900"/>
                </a:solidFill>
                <a:latin typeface="Gotham Book" pitchFamily="50" charset="0"/>
              </a:rPr>
              <a:t>.</a:t>
            </a:r>
          </a:p>
          <a:p>
            <a:pPr algn="just"/>
            <a:endParaRPr lang="es-MX" sz="1200" dirty="0">
              <a:solidFill>
                <a:srgbClr val="669900"/>
              </a:solidFill>
              <a:latin typeface="Gotham Book" pitchFamily="50" charset="0"/>
            </a:endParaRPr>
          </a:p>
          <a:p>
            <a:pPr algn="just"/>
            <a:r>
              <a:rPr lang="es-MX" sz="1200" dirty="0">
                <a:latin typeface="Gotham Book" pitchFamily="50" charset="0"/>
              </a:rPr>
              <a:t>Se deberán crear Buzones Digitales para la recepción de todos aquellos documentos, susceptibles de ser enviados de manera electrónica o digital. Para ellos las áreas deberán nombrar a un representante de dichos Buzones. Correos genéricos del área o personales. </a:t>
            </a:r>
          </a:p>
        </p:txBody>
      </p:sp>
      <p:pic>
        <p:nvPicPr>
          <p:cNvPr id="9" name="Picture 2" descr="C:\Users\Usuario\Google Drive\CERO PAPEL programa\LOGO\1.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7291747" y="5318627"/>
            <a:ext cx="1096677" cy="127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6263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uario\Google Drive\PROYECTO CERO PAPEL\IMAGENES\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069111" y="1990008"/>
            <a:ext cx="5431469" cy="4791332"/>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5FD001B2-D7D5-40B9-9455-B9C088C01846}" type="slidenum">
              <a:rPr lang="es-ES" smtClean="0"/>
              <a:t>15</a:t>
            </a:fld>
            <a:endParaRPr lang="es-ES"/>
          </a:p>
        </p:txBody>
      </p:sp>
      <p:sp>
        <p:nvSpPr>
          <p:cNvPr id="38" name="37 Rectángulo"/>
          <p:cNvSpPr/>
          <p:nvPr/>
        </p:nvSpPr>
        <p:spPr>
          <a:xfrm flipH="1">
            <a:off x="860816" y="1158023"/>
            <a:ext cx="7422368" cy="4541955"/>
          </a:xfrm>
          <a:prstGeom prst="rect">
            <a:avLst/>
          </a:prstGeom>
          <a:solidFill>
            <a:schemeClr val="bg1">
              <a:alpha val="71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32 CuadroTexto"/>
          <p:cNvSpPr txBox="1"/>
          <p:nvPr/>
        </p:nvSpPr>
        <p:spPr>
          <a:xfrm>
            <a:off x="1191614" y="2132856"/>
            <a:ext cx="6760773" cy="3216265"/>
          </a:xfrm>
          <a:prstGeom prst="rect">
            <a:avLst/>
          </a:prstGeom>
          <a:noFill/>
        </p:spPr>
        <p:txBody>
          <a:bodyPr wrap="square" rtlCol="0">
            <a:spAutoFit/>
          </a:bodyPr>
          <a:lstStyle>
            <a:defPPr>
              <a:defRPr lang="es-ES"/>
            </a:defPPr>
            <a:lvl1pPr algn="just">
              <a:defRPr sz="1400">
                <a:solidFill>
                  <a:schemeClr val="tx1">
                    <a:lumMod val="65000"/>
                    <a:lumOff val="35000"/>
                  </a:schemeClr>
                </a:solidFill>
                <a:latin typeface="Gotham Book" pitchFamily="2" charset="0"/>
              </a:defRPr>
            </a:lvl1pPr>
          </a:lstStyle>
          <a:p>
            <a:pPr>
              <a:lnSpc>
                <a:spcPct val="150000"/>
              </a:lnSpc>
            </a:pPr>
            <a:r>
              <a:rPr lang="es-MX" dirty="0">
                <a:solidFill>
                  <a:schemeClr val="tx1">
                    <a:lumMod val="85000"/>
                    <a:lumOff val="15000"/>
                  </a:schemeClr>
                </a:solidFill>
              </a:rPr>
              <a:t>Éstas </a:t>
            </a:r>
            <a:r>
              <a:rPr lang="es-MX" dirty="0" smtClean="0">
                <a:solidFill>
                  <a:schemeClr val="tx1">
                    <a:lumMod val="85000"/>
                    <a:lumOff val="15000"/>
                  </a:schemeClr>
                </a:solidFill>
              </a:rPr>
              <a:t>son recomendaciones </a:t>
            </a:r>
            <a:r>
              <a:rPr lang="es-MX" dirty="0">
                <a:solidFill>
                  <a:schemeClr val="tx1">
                    <a:lumMod val="85000"/>
                    <a:lumOff val="15000"/>
                  </a:schemeClr>
                </a:solidFill>
              </a:rPr>
              <a:t>generales para los servidores públicos que pueden ayudar a </a:t>
            </a:r>
            <a:r>
              <a:rPr lang="es-MX" dirty="0" smtClean="0">
                <a:solidFill>
                  <a:schemeClr val="tx1">
                    <a:lumMod val="85000"/>
                    <a:lumOff val="15000"/>
                  </a:schemeClr>
                </a:solidFill>
              </a:rPr>
              <a:t>reducir </a:t>
            </a:r>
            <a:r>
              <a:rPr lang="es-MX" dirty="0">
                <a:solidFill>
                  <a:schemeClr val="tx1">
                    <a:lumMod val="85000"/>
                    <a:lumOff val="15000"/>
                  </a:schemeClr>
                </a:solidFill>
              </a:rPr>
              <a:t>los gastos en </a:t>
            </a:r>
            <a:r>
              <a:rPr lang="es-MX" dirty="0" smtClean="0">
                <a:solidFill>
                  <a:schemeClr val="tx1">
                    <a:lumMod val="85000"/>
                    <a:lumOff val="15000"/>
                  </a:schemeClr>
                </a:solidFill>
              </a:rPr>
              <a:t>papel, no </a:t>
            </a:r>
            <a:r>
              <a:rPr lang="es-MX" dirty="0">
                <a:solidFill>
                  <a:schemeClr val="tx1">
                    <a:lumMod val="85000"/>
                    <a:lumOff val="15000"/>
                  </a:schemeClr>
                </a:solidFill>
              </a:rPr>
              <a:t>se pretende ser las únicas que deban </a:t>
            </a:r>
            <a:r>
              <a:rPr lang="es-MX" dirty="0" smtClean="0">
                <a:solidFill>
                  <a:schemeClr val="tx1">
                    <a:lumMod val="85000"/>
                    <a:lumOff val="15000"/>
                  </a:schemeClr>
                </a:solidFill>
              </a:rPr>
              <a:t>implementarse</a:t>
            </a:r>
            <a:r>
              <a:rPr lang="es-MX" dirty="0">
                <a:solidFill>
                  <a:schemeClr val="tx1">
                    <a:lumMod val="85000"/>
                    <a:lumOff val="15000"/>
                  </a:schemeClr>
                </a:solidFill>
              </a:rPr>
              <a:t>, pero pueden ser un comienzo positivo en </a:t>
            </a:r>
            <a:r>
              <a:rPr lang="es-MX" dirty="0" smtClean="0">
                <a:solidFill>
                  <a:schemeClr val="tx1">
                    <a:lumMod val="85000"/>
                    <a:lumOff val="15000"/>
                  </a:schemeClr>
                </a:solidFill>
              </a:rPr>
              <a:t>la transición cultural </a:t>
            </a:r>
            <a:r>
              <a:rPr lang="es-MX" dirty="0">
                <a:solidFill>
                  <a:schemeClr val="tx1">
                    <a:lumMod val="85000"/>
                    <a:lumOff val="15000"/>
                  </a:schemeClr>
                </a:solidFill>
              </a:rPr>
              <a:t>que se espera dentro de las dependencias.</a:t>
            </a:r>
          </a:p>
          <a:p>
            <a:pPr>
              <a:lnSpc>
                <a:spcPct val="150000"/>
              </a:lnSpc>
            </a:pPr>
            <a:endParaRPr lang="es-MX" dirty="0">
              <a:solidFill>
                <a:schemeClr val="tx1">
                  <a:lumMod val="85000"/>
                  <a:lumOff val="15000"/>
                </a:schemeClr>
              </a:solidFill>
            </a:endParaRPr>
          </a:p>
          <a:p>
            <a:pPr marL="285750" indent="-285750">
              <a:buFont typeface="Wingdings" pitchFamily="2" charset="2"/>
              <a:buChar char="§"/>
            </a:pPr>
            <a:r>
              <a:rPr lang="es-MX" dirty="0">
                <a:solidFill>
                  <a:schemeClr val="tx1">
                    <a:lumMod val="85000"/>
                    <a:lumOff val="15000"/>
                  </a:schemeClr>
                </a:solidFill>
              </a:rPr>
              <a:t>Fotocopia a doble cara.</a:t>
            </a:r>
          </a:p>
          <a:p>
            <a:pPr marL="171450" indent="-171450">
              <a:buFont typeface="Arial" pitchFamily="34" charset="0"/>
              <a:buChar char="•"/>
            </a:pPr>
            <a:endParaRPr lang="es-MX" dirty="0">
              <a:solidFill>
                <a:schemeClr val="tx1">
                  <a:lumMod val="85000"/>
                  <a:lumOff val="15000"/>
                </a:schemeClr>
              </a:solidFill>
            </a:endParaRPr>
          </a:p>
          <a:p>
            <a:pPr marL="285750" indent="-285750">
              <a:buFont typeface="Wingdings" pitchFamily="2" charset="2"/>
              <a:buChar char="§"/>
            </a:pPr>
            <a:r>
              <a:rPr lang="es-MX" dirty="0">
                <a:solidFill>
                  <a:schemeClr val="tx1">
                    <a:lumMod val="85000"/>
                    <a:lumOff val="15000"/>
                  </a:schemeClr>
                </a:solidFill>
              </a:rPr>
              <a:t>No hagas copias ni impresiones innecesarias.</a:t>
            </a:r>
          </a:p>
          <a:p>
            <a:pPr marL="171450" indent="-171450">
              <a:buFont typeface="Arial" pitchFamily="34" charset="0"/>
              <a:buChar char="•"/>
            </a:pPr>
            <a:endParaRPr lang="es-MX" dirty="0">
              <a:solidFill>
                <a:schemeClr val="tx1">
                  <a:lumMod val="85000"/>
                  <a:lumOff val="15000"/>
                </a:schemeClr>
              </a:solidFill>
            </a:endParaRPr>
          </a:p>
          <a:p>
            <a:pPr marL="285750" indent="-285750">
              <a:buFont typeface="Wingdings" pitchFamily="2" charset="2"/>
              <a:buChar char="§"/>
            </a:pPr>
            <a:r>
              <a:rPr lang="es-MX" dirty="0">
                <a:solidFill>
                  <a:schemeClr val="tx1">
                    <a:lumMod val="85000"/>
                    <a:lumOff val="15000"/>
                  </a:schemeClr>
                </a:solidFill>
              </a:rPr>
              <a:t>Configura la impresora para imprimir por las dos caras.</a:t>
            </a:r>
          </a:p>
          <a:p>
            <a:pPr marL="171450" indent="-171450">
              <a:buFont typeface="Arial" pitchFamily="34" charset="0"/>
              <a:buChar char="•"/>
            </a:pPr>
            <a:endParaRPr lang="es-MX" dirty="0">
              <a:solidFill>
                <a:schemeClr val="tx1">
                  <a:lumMod val="85000"/>
                  <a:lumOff val="15000"/>
                </a:schemeClr>
              </a:solidFill>
            </a:endParaRPr>
          </a:p>
          <a:p>
            <a:pPr marL="285750" indent="-285750">
              <a:buFont typeface="Wingdings" pitchFamily="2" charset="2"/>
              <a:buChar char="§"/>
            </a:pPr>
            <a:r>
              <a:rPr lang="es-MX" dirty="0">
                <a:solidFill>
                  <a:schemeClr val="tx1">
                    <a:lumMod val="85000"/>
                    <a:lumOff val="15000"/>
                  </a:schemeClr>
                </a:solidFill>
              </a:rPr>
              <a:t>Evita imprimir borradores.</a:t>
            </a:r>
          </a:p>
        </p:txBody>
      </p:sp>
      <p:sp>
        <p:nvSpPr>
          <p:cNvPr id="3" name="2 Rectángulo"/>
          <p:cNvSpPr/>
          <p:nvPr/>
        </p:nvSpPr>
        <p:spPr>
          <a:xfrm>
            <a:off x="1287196" y="1424970"/>
            <a:ext cx="6569608" cy="707886"/>
          </a:xfrm>
          <a:prstGeom prst="rect">
            <a:avLst/>
          </a:prstGeom>
        </p:spPr>
        <p:txBody>
          <a:bodyPr wrap="square">
            <a:spAutoFit/>
          </a:bodyPr>
          <a:lstStyle/>
          <a:p>
            <a:pPr algn="ctr"/>
            <a:r>
              <a:rPr lang="es-MX" sz="2000" dirty="0">
                <a:solidFill>
                  <a:srgbClr val="669900"/>
                </a:solidFill>
                <a:latin typeface="Gotham Bold" pitchFamily="50" charset="0"/>
              </a:rPr>
              <a:t>ACCIONES Y MEDIDAS SUGERIDAS DE AHORRO DE </a:t>
            </a:r>
            <a:r>
              <a:rPr lang="es-MX" sz="2000" dirty="0" smtClean="0">
                <a:solidFill>
                  <a:srgbClr val="669900"/>
                </a:solidFill>
                <a:latin typeface="Gotham Bold" pitchFamily="50" charset="0"/>
              </a:rPr>
              <a:t>PAPEL</a:t>
            </a:r>
            <a:endParaRPr lang="es-MX" sz="2000" dirty="0">
              <a:solidFill>
                <a:srgbClr val="669900"/>
              </a:solidFill>
              <a:latin typeface="Gotham Bold" pitchFamily="50" charset="0"/>
            </a:endParaRPr>
          </a:p>
        </p:txBody>
      </p:sp>
      <p:pic>
        <p:nvPicPr>
          <p:cNvPr id="10" name="Picture 2" descr="C:\Users\Usuario\Google Drive\CERO PAPEL programa\LOGO\1.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7147731" y="4385674"/>
            <a:ext cx="1096677" cy="127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56617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uario\Google Drive\PROYECTO CERO PAPEL\IMAGENES\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069111" y="1990008"/>
            <a:ext cx="5431469" cy="4791332"/>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5FD001B2-D7D5-40B9-9455-B9C088C01846}" type="slidenum">
              <a:rPr lang="es-ES" smtClean="0"/>
              <a:t>16</a:t>
            </a:fld>
            <a:endParaRPr lang="es-ES"/>
          </a:p>
        </p:txBody>
      </p:sp>
      <p:sp>
        <p:nvSpPr>
          <p:cNvPr id="38" name="37 Rectángulo"/>
          <p:cNvSpPr/>
          <p:nvPr/>
        </p:nvSpPr>
        <p:spPr>
          <a:xfrm flipH="1">
            <a:off x="647397" y="963019"/>
            <a:ext cx="8029059" cy="5490317"/>
          </a:xfrm>
          <a:prstGeom prst="rect">
            <a:avLst/>
          </a:prstGeom>
          <a:solidFill>
            <a:schemeClr val="bg1">
              <a:alpha val="71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32 CuadroTexto"/>
          <p:cNvSpPr txBox="1"/>
          <p:nvPr/>
        </p:nvSpPr>
        <p:spPr>
          <a:xfrm>
            <a:off x="821190" y="1946587"/>
            <a:ext cx="7438010" cy="4362733"/>
          </a:xfrm>
          <a:prstGeom prst="rect">
            <a:avLst/>
          </a:prstGeom>
          <a:noFill/>
        </p:spPr>
        <p:txBody>
          <a:bodyPr wrap="square" rtlCol="0">
            <a:spAutoFit/>
          </a:bodyPr>
          <a:lstStyle>
            <a:defPPr>
              <a:defRPr lang="es-ES"/>
            </a:defPPr>
            <a:lvl1pPr algn="just">
              <a:defRPr sz="1400">
                <a:solidFill>
                  <a:schemeClr val="tx1">
                    <a:lumMod val="65000"/>
                    <a:lumOff val="35000"/>
                  </a:schemeClr>
                </a:solidFill>
                <a:latin typeface="Gotham Book" pitchFamily="2" charset="0"/>
              </a:defRPr>
            </a:lvl1pPr>
          </a:lstStyle>
          <a:p>
            <a:pPr marL="285750" indent="-285750">
              <a:lnSpc>
                <a:spcPct val="150000"/>
              </a:lnSpc>
              <a:buFont typeface="Arial" pitchFamily="34" charset="0"/>
              <a:buChar char="•"/>
            </a:pPr>
            <a:r>
              <a:rPr lang="es-MX" dirty="0">
                <a:solidFill>
                  <a:schemeClr val="tx1">
                    <a:lumMod val="85000"/>
                    <a:lumOff val="15000"/>
                  </a:schemeClr>
                </a:solidFill>
              </a:rPr>
              <a:t>Elige siempre el tipo de letra más pequeño que permita imagen institucional.</a:t>
            </a:r>
          </a:p>
          <a:p>
            <a:pPr marL="285750" indent="-285750">
              <a:lnSpc>
                <a:spcPct val="150000"/>
              </a:lnSpc>
              <a:buFont typeface="Arial" pitchFamily="34" charset="0"/>
              <a:buChar char="•"/>
            </a:pPr>
            <a:endParaRPr lang="es-MX" sz="900" dirty="0">
              <a:solidFill>
                <a:schemeClr val="tx1">
                  <a:lumMod val="85000"/>
                  <a:lumOff val="15000"/>
                </a:schemeClr>
              </a:solidFill>
            </a:endParaRPr>
          </a:p>
          <a:p>
            <a:pPr marL="285750" indent="-285750">
              <a:lnSpc>
                <a:spcPct val="150000"/>
              </a:lnSpc>
              <a:buFont typeface="Arial" pitchFamily="34" charset="0"/>
              <a:buChar char="•"/>
            </a:pPr>
            <a:r>
              <a:rPr lang="es-MX" dirty="0">
                <a:solidFill>
                  <a:schemeClr val="tx1">
                    <a:lumMod val="85000"/>
                    <a:lumOff val="15000"/>
                  </a:schemeClr>
                </a:solidFill>
              </a:rPr>
              <a:t>Elegir interlineado sencillo, ahorra espacio en la hoja, no es necesario tener una separación mayor en textos comunes.</a:t>
            </a:r>
          </a:p>
          <a:p>
            <a:pPr marL="285750" indent="-285750">
              <a:lnSpc>
                <a:spcPct val="150000"/>
              </a:lnSpc>
              <a:buFont typeface="Arial" pitchFamily="34" charset="0"/>
              <a:buChar char="•"/>
            </a:pPr>
            <a:endParaRPr lang="es-MX" sz="900" dirty="0">
              <a:solidFill>
                <a:schemeClr val="tx1">
                  <a:lumMod val="85000"/>
                  <a:lumOff val="15000"/>
                </a:schemeClr>
              </a:solidFill>
            </a:endParaRPr>
          </a:p>
          <a:p>
            <a:pPr marL="285750" indent="-285750">
              <a:lnSpc>
                <a:spcPct val="150000"/>
              </a:lnSpc>
              <a:buFont typeface="Arial" pitchFamily="34" charset="0"/>
              <a:buChar char="•"/>
            </a:pPr>
            <a:r>
              <a:rPr lang="es-MX" dirty="0">
                <a:solidFill>
                  <a:schemeClr val="tx1">
                    <a:lumMod val="85000"/>
                    <a:lumOff val="15000"/>
                  </a:schemeClr>
                </a:solidFill>
              </a:rPr>
              <a:t>Corrige en pantalla, no en papel. </a:t>
            </a:r>
          </a:p>
          <a:p>
            <a:pPr marL="285750" indent="-285750">
              <a:lnSpc>
                <a:spcPct val="150000"/>
              </a:lnSpc>
              <a:buFont typeface="Arial" pitchFamily="34" charset="0"/>
              <a:buChar char="•"/>
            </a:pPr>
            <a:endParaRPr lang="es-MX" sz="900" dirty="0">
              <a:solidFill>
                <a:schemeClr val="tx1">
                  <a:lumMod val="85000"/>
                  <a:lumOff val="15000"/>
                </a:schemeClr>
              </a:solidFill>
            </a:endParaRPr>
          </a:p>
          <a:p>
            <a:pPr marL="285750" indent="-285750">
              <a:lnSpc>
                <a:spcPct val="150000"/>
              </a:lnSpc>
              <a:buFont typeface="Arial" pitchFamily="34" charset="0"/>
              <a:buChar char="•"/>
            </a:pPr>
            <a:r>
              <a:rPr lang="es-MX" dirty="0">
                <a:solidFill>
                  <a:schemeClr val="tx1">
                    <a:lumMod val="85000"/>
                    <a:lumOff val="15000"/>
                  </a:schemeClr>
                </a:solidFill>
              </a:rPr>
              <a:t> Realiza una revisión ortográfica y/o gramatical antes de imprimir.</a:t>
            </a:r>
          </a:p>
          <a:p>
            <a:pPr marL="285750" indent="-285750">
              <a:lnSpc>
                <a:spcPct val="150000"/>
              </a:lnSpc>
              <a:buFont typeface="Arial" pitchFamily="34" charset="0"/>
              <a:buChar char="•"/>
            </a:pPr>
            <a:endParaRPr lang="es-MX" sz="900" dirty="0">
              <a:solidFill>
                <a:schemeClr val="tx1">
                  <a:lumMod val="85000"/>
                  <a:lumOff val="15000"/>
                </a:schemeClr>
              </a:solidFill>
            </a:endParaRPr>
          </a:p>
          <a:p>
            <a:pPr marL="285750" indent="-285750">
              <a:lnSpc>
                <a:spcPct val="150000"/>
              </a:lnSpc>
              <a:buFont typeface="Arial" pitchFamily="34" charset="0"/>
              <a:buChar char="•"/>
            </a:pPr>
            <a:r>
              <a:rPr lang="es-MX" dirty="0">
                <a:solidFill>
                  <a:schemeClr val="tx1">
                    <a:lumMod val="85000"/>
                    <a:lumOff val="15000"/>
                  </a:schemeClr>
                </a:solidFill>
              </a:rPr>
              <a:t> Guardar archivos no impresos en la computadora, No es necesario guardar copias en papel de todos los documentos e informes. Se pueden guardar en el disco duro, </a:t>
            </a:r>
            <a:r>
              <a:rPr lang="es-MX" dirty="0" err="1">
                <a:solidFill>
                  <a:schemeClr val="tx1">
                    <a:lumMod val="85000"/>
                    <a:lumOff val="15000"/>
                  </a:schemeClr>
                </a:solidFill>
              </a:rPr>
              <a:t>CDs</a:t>
            </a:r>
            <a:r>
              <a:rPr lang="es-MX" dirty="0">
                <a:solidFill>
                  <a:schemeClr val="tx1">
                    <a:lumMod val="85000"/>
                    <a:lumOff val="15000"/>
                  </a:schemeClr>
                </a:solidFill>
              </a:rPr>
              <a:t>, USB, etc.</a:t>
            </a:r>
          </a:p>
          <a:p>
            <a:pPr marL="285750" indent="-285750">
              <a:lnSpc>
                <a:spcPct val="150000"/>
              </a:lnSpc>
              <a:buFont typeface="Arial" pitchFamily="34" charset="0"/>
              <a:buChar char="•"/>
            </a:pPr>
            <a:endParaRPr lang="es-MX" sz="900" dirty="0">
              <a:solidFill>
                <a:schemeClr val="tx1">
                  <a:lumMod val="85000"/>
                  <a:lumOff val="15000"/>
                </a:schemeClr>
              </a:solidFill>
            </a:endParaRPr>
          </a:p>
          <a:p>
            <a:pPr marL="285750" indent="-285750">
              <a:lnSpc>
                <a:spcPct val="150000"/>
              </a:lnSpc>
              <a:buFont typeface="Arial" pitchFamily="34" charset="0"/>
              <a:buChar char="•"/>
            </a:pPr>
            <a:r>
              <a:rPr lang="es-MX" dirty="0">
                <a:solidFill>
                  <a:schemeClr val="tx1">
                    <a:lumMod val="85000"/>
                    <a:lumOff val="15000"/>
                  </a:schemeClr>
                </a:solidFill>
              </a:rPr>
              <a:t>No imprimir los e-mails que se reciban.</a:t>
            </a:r>
          </a:p>
          <a:p>
            <a:pPr>
              <a:lnSpc>
                <a:spcPct val="150000"/>
              </a:lnSpc>
            </a:pPr>
            <a:endParaRPr lang="es-MX" dirty="0">
              <a:solidFill>
                <a:schemeClr val="tx1">
                  <a:lumMod val="85000"/>
                  <a:lumOff val="15000"/>
                </a:schemeClr>
              </a:solidFill>
            </a:endParaRPr>
          </a:p>
        </p:txBody>
      </p:sp>
      <p:sp>
        <p:nvSpPr>
          <p:cNvPr id="3" name="2 Rectángulo"/>
          <p:cNvSpPr/>
          <p:nvPr/>
        </p:nvSpPr>
        <p:spPr>
          <a:xfrm>
            <a:off x="1287196" y="1064930"/>
            <a:ext cx="6569608" cy="707886"/>
          </a:xfrm>
          <a:prstGeom prst="rect">
            <a:avLst/>
          </a:prstGeom>
        </p:spPr>
        <p:txBody>
          <a:bodyPr wrap="square">
            <a:spAutoFit/>
          </a:bodyPr>
          <a:lstStyle/>
          <a:p>
            <a:pPr algn="ctr"/>
            <a:r>
              <a:rPr lang="es-MX" sz="2000" dirty="0">
                <a:solidFill>
                  <a:srgbClr val="669900"/>
                </a:solidFill>
                <a:latin typeface="Gotham Bold" pitchFamily="50" charset="0"/>
              </a:rPr>
              <a:t>ACCIONES Y MEDIDAS SUGERIDAS DE AHORRO DE PAPEL</a:t>
            </a:r>
          </a:p>
        </p:txBody>
      </p:sp>
      <p:pic>
        <p:nvPicPr>
          <p:cNvPr id="10" name="Picture 2" descr="C:\Users\Usuario\Google Drive\CERO PAPEL programa\LOGO\1.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7524328" y="5174611"/>
            <a:ext cx="1096677" cy="127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55601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0 -3.00648E-6 L 0.05903 -3.00648E-6 C 0.08542 -3.00648E-6 0.11806 0.08349 0.11806 0.15171 L 0.11806 0.30319 " pathEditMode="relative" rAng="0" ptsTypes="FfFF">
                                      <p:cBhvr>
                                        <p:cTn id="6" dur="2000" fill="hold"/>
                                        <p:tgtEl>
                                          <p:spTgt spid="3"/>
                                        </p:tgtEl>
                                        <p:attrNameLst>
                                          <p:attrName>ppt_x</p:attrName>
                                          <p:attrName>ppt_y</p:attrName>
                                        </p:attrNameLst>
                                      </p:cBhvr>
                                      <p:rCtr x="5903" y="151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uario\Google Drive\PROYECTO CERO PAPEL\IMAGENES\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069111" y="1990008"/>
            <a:ext cx="5431469" cy="4791332"/>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5FD001B2-D7D5-40B9-9455-B9C088C01846}" type="slidenum">
              <a:rPr lang="es-ES" smtClean="0"/>
              <a:t>17</a:t>
            </a:fld>
            <a:endParaRPr lang="es-ES"/>
          </a:p>
        </p:txBody>
      </p:sp>
      <p:sp>
        <p:nvSpPr>
          <p:cNvPr id="38" name="37 Rectángulo"/>
          <p:cNvSpPr/>
          <p:nvPr/>
        </p:nvSpPr>
        <p:spPr>
          <a:xfrm flipH="1">
            <a:off x="726298" y="976855"/>
            <a:ext cx="7514418" cy="4904291"/>
          </a:xfrm>
          <a:prstGeom prst="rect">
            <a:avLst/>
          </a:prstGeom>
          <a:solidFill>
            <a:schemeClr val="bg1">
              <a:alpha val="71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32 CuadroTexto"/>
          <p:cNvSpPr txBox="1"/>
          <p:nvPr/>
        </p:nvSpPr>
        <p:spPr>
          <a:xfrm>
            <a:off x="1034616" y="1928590"/>
            <a:ext cx="6760773" cy="3000821"/>
          </a:xfrm>
          <a:prstGeom prst="rect">
            <a:avLst/>
          </a:prstGeom>
          <a:noFill/>
        </p:spPr>
        <p:txBody>
          <a:bodyPr wrap="square" rtlCol="0">
            <a:spAutoFit/>
          </a:bodyPr>
          <a:lstStyle>
            <a:defPPr>
              <a:defRPr lang="es-ES"/>
            </a:defPPr>
            <a:lvl1pPr algn="just">
              <a:defRPr sz="1400">
                <a:solidFill>
                  <a:schemeClr val="tx1">
                    <a:lumMod val="65000"/>
                    <a:lumOff val="35000"/>
                  </a:schemeClr>
                </a:solidFill>
                <a:latin typeface="Gotham Book" pitchFamily="2" charset="0"/>
              </a:defRPr>
            </a:lvl1pPr>
          </a:lstStyle>
          <a:p>
            <a:pPr>
              <a:lnSpc>
                <a:spcPct val="150000"/>
              </a:lnSpc>
            </a:pPr>
            <a:r>
              <a:rPr lang="es-MX" dirty="0">
                <a:solidFill>
                  <a:schemeClr val="tx1">
                    <a:lumMod val="85000"/>
                    <a:lumOff val="15000"/>
                  </a:schemeClr>
                </a:solidFill>
              </a:rPr>
              <a:t>El reciclaje del papel disminuye los requerimientos de árboles para la fabricación de papel, así como la emisión de elementos contaminantes</a:t>
            </a:r>
            <a:r>
              <a:rPr lang="es-MX" dirty="0" smtClean="0">
                <a:solidFill>
                  <a:schemeClr val="tx1">
                    <a:lumMod val="85000"/>
                    <a:lumOff val="15000"/>
                  </a:schemeClr>
                </a:solidFill>
              </a:rPr>
              <a:t>.</a:t>
            </a:r>
          </a:p>
          <a:p>
            <a:pPr>
              <a:lnSpc>
                <a:spcPct val="150000"/>
              </a:lnSpc>
            </a:pPr>
            <a:endParaRPr lang="es-MX" dirty="0">
              <a:solidFill>
                <a:schemeClr val="tx1">
                  <a:lumMod val="85000"/>
                  <a:lumOff val="15000"/>
                </a:schemeClr>
              </a:solidFill>
            </a:endParaRPr>
          </a:p>
          <a:p>
            <a:pPr>
              <a:lnSpc>
                <a:spcPct val="150000"/>
              </a:lnSpc>
            </a:pPr>
            <a:r>
              <a:rPr lang="es-MX" dirty="0" smtClean="0">
                <a:solidFill>
                  <a:schemeClr val="tx1">
                    <a:lumMod val="85000"/>
                    <a:lumOff val="15000"/>
                  </a:schemeClr>
                </a:solidFill>
              </a:rPr>
              <a:t>Las </a:t>
            </a:r>
            <a:r>
              <a:rPr lang="es-MX" dirty="0">
                <a:solidFill>
                  <a:schemeClr val="tx1">
                    <a:lumMod val="85000"/>
                    <a:lumOff val="15000"/>
                  </a:schemeClr>
                </a:solidFill>
              </a:rPr>
              <a:t>dependencias y entidades deberán apegarse a las políticas y programas establecidos por la SEMARNATH a través del </a:t>
            </a:r>
            <a:r>
              <a:rPr lang="es-MX" dirty="0" smtClean="0">
                <a:solidFill>
                  <a:schemeClr val="tx1">
                    <a:lumMod val="85000"/>
                    <a:lumOff val="15000"/>
                  </a:schemeClr>
                </a:solidFill>
              </a:rPr>
              <a:t>Programa Estatal de Reciclaje de Papel de Oficina . </a:t>
            </a:r>
            <a:endParaRPr lang="es-MX" dirty="0">
              <a:solidFill>
                <a:schemeClr val="tx1">
                  <a:lumMod val="85000"/>
                  <a:lumOff val="15000"/>
                </a:schemeClr>
              </a:solidFill>
            </a:endParaRPr>
          </a:p>
          <a:p>
            <a:pPr>
              <a:lnSpc>
                <a:spcPct val="150000"/>
              </a:lnSpc>
            </a:pPr>
            <a:endParaRPr lang="es-MX" dirty="0">
              <a:solidFill>
                <a:schemeClr val="tx1">
                  <a:lumMod val="85000"/>
                  <a:lumOff val="15000"/>
                </a:schemeClr>
              </a:solidFill>
            </a:endParaRPr>
          </a:p>
          <a:p>
            <a:pPr>
              <a:lnSpc>
                <a:spcPct val="150000"/>
              </a:lnSpc>
            </a:pPr>
            <a:r>
              <a:rPr lang="es-MX" dirty="0">
                <a:solidFill>
                  <a:schemeClr val="tx1">
                    <a:lumMod val="85000"/>
                    <a:lumOff val="15000"/>
                  </a:schemeClr>
                </a:solidFill>
              </a:rPr>
              <a:t>Generando una cultura de reciclaje de papel en los servidores públicos.</a:t>
            </a:r>
          </a:p>
          <a:p>
            <a:pPr>
              <a:lnSpc>
                <a:spcPct val="150000"/>
              </a:lnSpc>
            </a:pPr>
            <a:endParaRPr lang="es-MX" dirty="0">
              <a:solidFill>
                <a:schemeClr val="tx1">
                  <a:lumMod val="85000"/>
                  <a:lumOff val="15000"/>
                </a:schemeClr>
              </a:solidFill>
            </a:endParaRPr>
          </a:p>
        </p:txBody>
      </p:sp>
      <p:sp>
        <p:nvSpPr>
          <p:cNvPr id="3" name="2 Rectángulo"/>
          <p:cNvSpPr/>
          <p:nvPr/>
        </p:nvSpPr>
        <p:spPr>
          <a:xfrm>
            <a:off x="1287196" y="1196752"/>
            <a:ext cx="6569608" cy="400110"/>
          </a:xfrm>
          <a:prstGeom prst="rect">
            <a:avLst/>
          </a:prstGeom>
        </p:spPr>
        <p:txBody>
          <a:bodyPr wrap="square">
            <a:spAutoFit/>
          </a:bodyPr>
          <a:lstStyle/>
          <a:p>
            <a:pPr algn="ctr"/>
            <a:r>
              <a:rPr lang="es-MX" sz="2000" b="1" dirty="0">
                <a:solidFill>
                  <a:srgbClr val="669900"/>
                </a:solidFill>
                <a:latin typeface="Gotham Bold" pitchFamily="50" charset="0"/>
              </a:rPr>
              <a:t>USO DE PAPEL RECICLADO</a:t>
            </a:r>
          </a:p>
        </p:txBody>
      </p:sp>
      <p:pic>
        <p:nvPicPr>
          <p:cNvPr id="10" name="Picture 2" descr="C:\Users\Usuario\Google Drive\CERO PAPEL programa\LOGO\1.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7147731" y="4598547"/>
            <a:ext cx="1096677" cy="127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22694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Usuario\Google Drive\PROYECTO CERO PAPEL\IMAGENES\12.png"/>
          <p:cNvPicPr>
            <a:picLocks noChangeAspect="1" noChangeArrowheads="1"/>
          </p:cNvPicPr>
          <p:nvPr/>
        </p:nvPicPr>
        <p:blipFill rotWithShape="1">
          <a:blip r:embed="rId2">
            <a:extLst>
              <a:ext uri="{28A0092B-C50C-407E-A947-70E740481C1C}">
                <a14:useLocalDpi xmlns:a14="http://schemas.microsoft.com/office/drawing/2010/main" val="0"/>
              </a:ext>
            </a:extLst>
          </a:blip>
          <a:srcRect l="18972"/>
          <a:stretch/>
        </p:blipFill>
        <p:spPr bwMode="auto">
          <a:xfrm rot="16200000">
            <a:off x="4039379" y="1753377"/>
            <a:ext cx="5157192" cy="5052055"/>
          </a:xfrm>
          <a:prstGeom prst="rect">
            <a:avLst/>
          </a:prstGeom>
          <a:noFill/>
          <a:extLst>
            <a:ext uri="{909E8E84-426E-40DD-AFC4-6F175D3DCCD1}">
              <a14:hiddenFill xmlns:a14="http://schemas.microsoft.com/office/drawing/2010/main">
                <a:solidFill>
                  <a:srgbClr val="FFFFFF"/>
                </a:solidFill>
              </a14:hiddenFill>
            </a:ext>
          </a:extLst>
        </p:spPr>
      </p:pic>
      <p:sp>
        <p:nvSpPr>
          <p:cNvPr id="18" name="Rectángulo 5"/>
          <p:cNvSpPr/>
          <p:nvPr/>
        </p:nvSpPr>
        <p:spPr>
          <a:xfrm>
            <a:off x="467544" y="1440646"/>
            <a:ext cx="4185674" cy="2708434"/>
          </a:xfrm>
          <a:prstGeom prst="rect">
            <a:avLst/>
          </a:prstGeom>
        </p:spPr>
        <p:txBody>
          <a:bodyPr wrap="square">
            <a:spAutoFit/>
          </a:bodyPr>
          <a:lstStyle/>
          <a:p>
            <a:pPr>
              <a:lnSpc>
                <a:spcPts val="1400"/>
              </a:lnSpc>
              <a:defRPr/>
            </a:pPr>
            <a:r>
              <a:rPr lang="es-MX" sz="1400" kern="0" dirty="0">
                <a:latin typeface="Gotham Book" pitchFamily="2" charset="0"/>
              </a:rPr>
              <a:t>Lic. José Francisco Olvera Ruiz</a:t>
            </a:r>
          </a:p>
          <a:p>
            <a:pPr>
              <a:lnSpc>
                <a:spcPts val="1400"/>
              </a:lnSpc>
              <a:defRPr/>
            </a:pPr>
            <a:r>
              <a:rPr lang="es-MX" sz="1400" kern="0" dirty="0">
                <a:solidFill>
                  <a:srgbClr val="006600"/>
                </a:solidFill>
                <a:latin typeface="Gotham Book" pitchFamily="2" charset="0"/>
              </a:rPr>
              <a:t>Gobernador Constitucional del Estado de </a:t>
            </a:r>
            <a:r>
              <a:rPr lang="es-MX" sz="1400" kern="0" dirty="0" smtClean="0">
                <a:solidFill>
                  <a:srgbClr val="006600"/>
                </a:solidFill>
                <a:latin typeface="Gotham Book" pitchFamily="2" charset="0"/>
              </a:rPr>
              <a:t>Hidalgo</a:t>
            </a:r>
          </a:p>
          <a:p>
            <a:pPr>
              <a:defRPr/>
            </a:pPr>
            <a:endParaRPr lang="es-MX" sz="1050" kern="0" dirty="0" smtClean="0">
              <a:solidFill>
                <a:srgbClr val="006600"/>
              </a:solidFill>
              <a:latin typeface="Gotham Book" pitchFamily="2" charset="0"/>
            </a:endParaRPr>
          </a:p>
          <a:p>
            <a:pPr>
              <a:lnSpc>
                <a:spcPts val="1400"/>
              </a:lnSpc>
              <a:defRPr/>
            </a:pPr>
            <a:r>
              <a:rPr lang="es-MX" sz="1400" kern="0" dirty="0" smtClean="0">
                <a:latin typeface="Gotham Book" pitchFamily="2" charset="0"/>
              </a:rPr>
              <a:t>Lic</a:t>
            </a:r>
            <a:r>
              <a:rPr lang="es-MX" sz="1400" kern="0" dirty="0">
                <a:latin typeface="Gotham Book" pitchFamily="2" charset="0"/>
              </a:rPr>
              <a:t>. </a:t>
            </a:r>
            <a:r>
              <a:rPr lang="es-MX" sz="1400" kern="0" dirty="0" err="1">
                <a:latin typeface="Gotham Book" pitchFamily="2" charset="0"/>
              </a:rPr>
              <a:t>Aunard</a:t>
            </a:r>
            <a:r>
              <a:rPr lang="es-MX" sz="1400" kern="0" dirty="0">
                <a:latin typeface="Gotham Book" pitchFamily="2" charset="0"/>
              </a:rPr>
              <a:t> Agustín de la Rocha </a:t>
            </a:r>
            <a:r>
              <a:rPr lang="es-MX" sz="1400" kern="0" dirty="0" err="1">
                <a:latin typeface="Gotham Book" pitchFamily="2" charset="0"/>
              </a:rPr>
              <a:t>Waite</a:t>
            </a:r>
            <a:endParaRPr lang="es-MX" sz="1400" kern="0" dirty="0">
              <a:latin typeface="Gotham Book" pitchFamily="2" charset="0"/>
            </a:endParaRPr>
          </a:p>
          <a:p>
            <a:pPr>
              <a:lnSpc>
                <a:spcPts val="1400"/>
              </a:lnSpc>
              <a:defRPr/>
            </a:pPr>
            <a:r>
              <a:rPr lang="es-MX" sz="1400" kern="0" dirty="0">
                <a:solidFill>
                  <a:srgbClr val="006600"/>
                </a:solidFill>
                <a:latin typeface="Gotham Book" pitchFamily="2" charset="0"/>
              </a:rPr>
              <a:t>Secretario de Finanzas y </a:t>
            </a:r>
            <a:r>
              <a:rPr lang="es-MX" sz="1400" kern="0" dirty="0" smtClean="0">
                <a:solidFill>
                  <a:srgbClr val="006600"/>
                </a:solidFill>
                <a:latin typeface="Gotham Book" pitchFamily="2" charset="0"/>
              </a:rPr>
              <a:t>Administración</a:t>
            </a:r>
          </a:p>
          <a:p>
            <a:pPr>
              <a:defRPr/>
            </a:pPr>
            <a:endParaRPr lang="es-MX" sz="1050" kern="0" dirty="0" smtClean="0">
              <a:solidFill>
                <a:srgbClr val="006600"/>
              </a:solidFill>
              <a:latin typeface="Gotham Book" pitchFamily="2" charset="0"/>
            </a:endParaRPr>
          </a:p>
          <a:p>
            <a:pPr>
              <a:lnSpc>
                <a:spcPts val="1400"/>
              </a:lnSpc>
              <a:defRPr/>
            </a:pPr>
            <a:r>
              <a:rPr lang="es-ES" sz="1400" kern="0" dirty="0" smtClean="0">
                <a:latin typeface="Gotham Book" pitchFamily="2" charset="0"/>
              </a:rPr>
              <a:t>L.C.P. Víctor </a:t>
            </a:r>
            <a:r>
              <a:rPr lang="es-ES" sz="1400" kern="0" dirty="0">
                <a:latin typeface="Gotham Book" pitchFamily="2" charset="0"/>
              </a:rPr>
              <a:t>Manual González Herrero</a:t>
            </a:r>
          </a:p>
          <a:p>
            <a:pPr>
              <a:lnSpc>
                <a:spcPts val="1400"/>
              </a:lnSpc>
              <a:defRPr/>
            </a:pPr>
            <a:r>
              <a:rPr lang="es-ES" sz="1400" kern="0" dirty="0">
                <a:solidFill>
                  <a:srgbClr val="006600"/>
                </a:solidFill>
                <a:latin typeface="Gotham Book" pitchFamily="2" charset="0"/>
              </a:rPr>
              <a:t>Secretario Técnico de la Comisión Interna </a:t>
            </a:r>
          </a:p>
          <a:p>
            <a:pPr>
              <a:lnSpc>
                <a:spcPts val="1400"/>
              </a:lnSpc>
              <a:defRPr/>
            </a:pPr>
            <a:r>
              <a:rPr lang="es-ES" sz="1400" kern="0" dirty="0">
                <a:solidFill>
                  <a:srgbClr val="006600"/>
                </a:solidFill>
                <a:latin typeface="Gotham Book" pitchFamily="2" charset="0"/>
              </a:rPr>
              <a:t>de Seguimiento, Cumplimiento de las Medidas de Racionalidad, Disciplina y Eficiencia del Gasto </a:t>
            </a:r>
            <a:r>
              <a:rPr lang="es-ES" sz="1400" kern="0" dirty="0" smtClean="0">
                <a:solidFill>
                  <a:srgbClr val="006600"/>
                </a:solidFill>
                <a:latin typeface="Gotham Book" pitchFamily="2" charset="0"/>
              </a:rPr>
              <a:t>Público</a:t>
            </a:r>
          </a:p>
          <a:p>
            <a:pPr>
              <a:defRPr/>
            </a:pPr>
            <a:endParaRPr lang="es-ES" sz="1050" kern="0" dirty="0" smtClean="0">
              <a:solidFill>
                <a:srgbClr val="006600"/>
              </a:solidFill>
              <a:latin typeface="Gotham Book" pitchFamily="2" charset="0"/>
            </a:endParaRPr>
          </a:p>
          <a:p>
            <a:pPr>
              <a:lnSpc>
                <a:spcPts val="1400"/>
              </a:lnSpc>
              <a:defRPr/>
            </a:pPr>
            <a:r>
              <a:rPr lang="es-MX" sz="1400" kern="0" dirty="0" smtClean="0">
                <a:latin typeface="Gotham Book" pitchFamily="2" charset="0"/>
              </a:rPr>
              <a:t>Lic</a:t>
            </a:r>
            <a:r>
              <a:rPr lang="es-MX" sz="1400" kern="0" dirty="0">
                <a:latin typeface="Gotham Book" pitchFamily="2" charset="0"/>
              </a:rPr>
              <a:t>. Raúl Ramírez Romo</a:t>
            </a:r>
          </a:p>
          <a:p>
            <a:pPr>
              <a:lnSpc>
                <a:spcPts val="1400"/>
              </a:lnSpc>
              <a:defRPr/>
            </a:pPr>
            <a:r>
              <a:rPr lang="es-MX" sz="1400" kern="0" dirty="0">
                <a:solidFill>
                  <a:srgbClr val="006600"/>
                </a:solidFill>
                <a:latin typeface="Gotham Book" pitchFamily="2" charset="0"/>
              </a:rPr>
              <a:t>Director de Calidad </a:t>
            </a:r>
            <a:r>
              <a:rPr lang="es-MX" sz="1400" kern="0" dirty="0" smtClean="0">
                <a:solidFill>
                  <a:srgbClr val="006600"/>
                </a:solidFill>
                <a:latin typeface="Gotham Book" pitchFamily="2" charset="0"/>
              </a:rPr>
              <a:t>Institucional</a:t>
            </a:r>
          </a:p>
        </p:txBody>
      </p:sp>
      <p:sp>
        <p:nvSpPr>
          <p:cNvPr id="19" name="1 Título"/>
          <p:cNvSpPr txBox="1">
            <a:spLocks/>
          </p:cNvSpPr>
          <p:nvPr/>
        </p:nvSpPr>
        <p:spPr>
          <a:xfrm>
            <a:off x="827584" y="566682"/>
            <a:ext cx="7246235"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3200" b="1" dirty="0" smtClean="0">
                <a:solidFill>
                  <a:srgbClr val="669900"/>
                </a:solidFill>
                <a:latin typeface="Gotham Bold" pitchFamily="50" charset="0"/>
              </a:rPr>
              <a:t>Directorio </a:t>
            </a:r>
            <a:r>
              <a:rPr lang="es-MX" sz="3200" dirty="0" smtClean="0">
                <a:solidFill>
                  <a:schemeClr val="accent3">
                    <a:lumMod val="50000"/>
                  </a:schemeClr>
                </a:solidFill>
                <a:latin typeface="Gotham Book" pitchFamily="2" charset="0"/>
              </a:rPr>
              <a:t> </a:t>
            </a:r>
            <a:endParaRPr lang="es-ES" sz="3200" dirty="0">
              <a:solidFill>
                <a:schemeClr val="accent3">
                  <a:lumMod val="50000"/>
                </a:schemeClr>
              </a:solidFill>
              <a:latin typeface="Gotham Book" pitchFamily="2" charset="0"/>
            </a:endParaRPr>
          </a:p>
        </p:txBody>
      </p:sp>
    </p:spTree>
    <p:extLst>
      <p:ext uri="{BB962C8B-B14F-4D97-AF65-F5344CB8AC3E}">
        <p14:creationId xmlns:p14="http://schemas.microsoft.com/office/powerpoint/2010/main" val="3258894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uario\Google Drive\PROYECTO CERO PAPEL\IMAGENES\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069111" y="1990008"/>
            <a:ext cx="5431469" cy="4791332"/>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rot="10800000">
            <a:off x="47712" y="12332"/>
            <a:ext cx="8146843" cy="6230430"/>
          </a:xfrm>
          <a:prstGeom prst="rect">
            <a:avLst/>
          </a:prstGeom>
          <a:solidFill>
            <a:schemeClr val="bg1">
              <a:alpha val="66000"/>
            </a:schemeClr>
          </a:solidFill>
          <a:ln>
            <a:noFill/>
          </a:ln>
          <a:effectLst>
            <a:outerShdw blurRad="50800" dist="38100" dir="2700000" sx="101000" sy="101000" algn="tl" rotWithShape="0">
              <a:prstClr val="black">
                <a:alpha val="4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CuadroTexto"/>
          <p:cNvSpPr txBox="1"/>
          <p:nvPr/>
        </p:nvSpPr>
        <p:spPr>
          <a:xfrm>
            <a:off x="1691680" y="2911251"/>
            <a:ext cx="5573219" cy="1885901"/>
          </a:xfrm>
          <a:prstGeom prst="rect">
            <a:avLst/>
          </a:prstGeom>
          <a:noFill/>
        </p:spPr>
        <p:txBody>
          <a:bodyPr wrap="square" rtlCol="0">
            <a:spAutoFit/>
          </a:bodyPr>
          <a:lstStyle/>
          <a:p>
            <a:pPr lvl="0" algn="ctr"/>
            <a:endParaRPr lang="es-MX" sz="1400" dirty="0">
              <a:solidFill>
                <a:srgbClr val="006600"/>
              </a:solidFill>
              <a:latin typeface="Gotham Medium" pitchFamily="50" charset="0"/>
            </a:endParaRPr>
          </a:p>
          <a:p>
            <a:pPr algn="just">
              <a:lnSpc>
                <a:spcPct val="150000"/>
              </a:lnSpc>
            </a:pPr>
            <a:r>
              <a:rPr lang="es-MX" sz="1400" dirty="0" smtClean="0">
                <a:solidFill>
                  <a:schemeClr val="tx1">
                    <a:lumMod val="75000"/>
                    <a:lumOff val="25000"/>
                  </a:schemeClr>
                </a:solidFill>
                <a:latin typeface="Gotham Book" pitchFamily="2" charset="0"/>
              </a:rPr>
              <a:t>Los programas de cero papel se desarrollan como parte de una política de optimización de recursos, que opera a nivel mundial, con este no se intenta copiar ningún modelo establecido, sino llevar a cabo un benchmarking que nos permita ahorrar papel a corto y mediano plazo.</a:t>
            </a:r>
            <a:endParaRPr lang="es-MX" sz="1400" dirty="0">
              <a:solidFill>
                <a:schemeClr val="tx1">
                  <a:lumMod val="75000"/>
                  <a:lumOff val="25000"/>
                </a:schemeClr>
              </a:solidFill>
              <a:latin typeface="Gotham Book" pitchFamily="2" charset="0"/>
            </a:endParaRPr>
          </a:p>
        </p:txBody>
      </p:sp>
      <p:sp>
        <p:nvSpPr>
          <p:cNvPr id="5" name="4 Marcador de número de diapositiva"/>
          <p:cNvSpPr>
            <a:spLocks noGrp="1"/>
          </p:cNvSpPr>
          <p:nvPr>
            <p:ph type="sldNum" sz="quarter" idx="12"/>
          </p:nvPr>
        </p:nvSpPr>
        <p:spPr/>
        <p:txBody>
          <a:bodyPr/>
          <a:lstStyle/>
          <a:p>
            <a:fld id="{5FD001B2-D7D5-40B9-9455-B9C088C01846}" type="slidenum">
              <a:rPr lang="es-ES" smtClean="0"/>
              <a:t>2</a:t>
            </a:fld>
            <a:endParaRPr lang="es-ES"/>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3367" y="1372410"/>
            <a:ext cx="5740921" cy="1480526"/>
          </a:xfrm>
          <a:prstGeom prst="rect">
            <a:avLst/>
          </a:prstGeom>
        </p:spPr>
      </p:pic>
      <p:pic>
        <p:nvPicPr>
          <p:cNvPr id="8" name="Picture 2" descr="C:\Users\Usuario\Google Drive\CERO PAPEL programa\LOGO\1.png"/>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7092280" y="4958587"/>
            <a:ext cx="1096677" cy="127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7868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uario\Google Drive\PROYECTO CERO PAPEL\IMAGENES\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069111" y="1990008"/>
            <a:ext cx="5431469" cy="4791332"/>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flipH="1">
            <a:off x="798035" y="1052735"/>
            <a:ext cx="7390921" cy="5184577"/>
          </a:xfrm>
          <a:prstGeom prst="rect">
            <a:avLst/>
          </a:prstGeom>
          <a:solidFill>
            <a:schemeClr val="bg1">
              <a:alpha val="71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32 CuadroTexto"/>
          <p:cNvSpPr txBox="1"/>
          <p:nvPr/>
        </p:nvSpPr>
        <p:spPr>
          <a:xfrm>
            <a:off x="1419481" y="1605424"/>
            <a:ext cx="6165643" cy="3647152"/>
          </a:xfrm>
          <a:prstGeom prst="rect">
            <a:avLst/>
          </a:prstGeom>
          <a:noFill/>
        </p:spPr>
        <p:txBody>
          <a:bodyPr wrap="square" rtlCol="0">
            <a:spAutoFit/>
          </a:bodyPr>
          <a:lstStyle>
            <a:defPPr>
              <a:defRPr lang="es-ES"/>
            </a:defPPr>
            <a:lvl1pPr algn="just">
              <a:defRPr sz="1400">
                <a:solidFill>
                  <a:schemeClr val="tx1">
                    <a:lumMod val="65000"/>
                    <a:lumOff val="35000"/>
                  </a:schemeClr>
                </a:solidFill>
                <a:latin typeface="Gotham Book" pitchFamily="2" charset="0"/>
              </a:defRPr>
            </a:lvl1pPr>
          </a:lstStyle>
          <a:p>
            <a:pPr>
              <a:lnSpc>
                <a:spcPct val="150000"/>
              </a:lnSpc>
            </a:pPr>
            <a:r>
              <a:rPr lang="es-MX" dirty="0" smtClean="0"/>
              <a:t>Los proyectos para la reducción de consumo de papel en la administración pública, promueven la eficiencia y la productividad, reduciendo costos, tiempo y espacio de almacenamiento. Además ofrecen importantes oportunidades en la generación de buenos hábitos en el uso del papel.</a:t>
            </a:r>
          </a:p>
          <a:p>
            <a:pPr>
              <a:lnSpc>
                <a:spcPct val="150000"/>
              </a:lnSpc>
            </a:pPr>
            <a:endParaRPr lang="es-MX" dirty="0"/>
          </a:p>
          <a:p>
            <a:pPr>
              <a:lnSpc>
                <a:spcPct val="150000"/>
              </a:lnSpc>
            </a:pPr>
            <a:r>
              <a:rPr lang="es-MX" dirty="0" smtClean="0"/>
              <a:t>El proyecto de Cero Papel en la administración pública basa gran parte de su estrategia en una eficiente gestión documental a través de la tecnología, también es posible alcanzar reducciones significativas con los recursos que actualmente disponen las entidades.</a:t>
            </a:r>
            <a:endParaRPr lang="es-MX" dirty="0"/>
          </a:p>
        </p:txBody>
      </p:sp>
      <p:sp>
        <p:nvSpPr>
          <p:cNvPr id="3" name="2 Marcador de número de diapositiva"/>
          <p:cNvSpPr>
            <a:spLocks noGrp="1"/>
          </p:cNvSpPr>
          <p:nvPr>
            <p:ph type="sldNum" sz="quarter" idx="12"/>
          </p:nvPr>
        </p:nvSpPr>
        <p:spPr/>
        <p:txBody>
          <a:bodyPr/>
          <a:lstStyle/>
          <a:p>
            <a:fld id="{5FD001B2-D7D5-40B9-9455-B9C088C01846}" type="slidenum">
              <a:rPr lang="es-ES" smtClean="0"/>
              <a:t>3</a:t>
            </a:fld>
            <a:endParaRPr lang="es-ES"/>
          </a:p>
        </p:txBody>
      </p:sp>
      <p:pic>
        <p:nvPicPr>
          <p:cNvPr id="9" name="Picture 2" descr="C:\Users\Usuario\Google Drive\CERO PAPEL programa\LOGO\1.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7020272" y="4958587"/>
            <a:ext cx="1096677" cy="127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7196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uario\Google Drive\PROYECTO CERO PAPEL\IMAGENES\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069111" y="1990008"/>
            <a:ext cx="5431469" cy="4791332"/>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número de diapositiva"/>
          <p:cNvSpPr>
            <a:spLocks noGrp="1"/>
          </p:cNvSpPr>
          <p:nvPr>
            <p:ph type="sldNum" sz="quarter" idx="12"/>
          </p:nvPr>
        </p:nvSpPr>
        <p:spPr/>
        <p:txBody>
          <a:bodyPr/>
          <a:lstStyle/>
          <a:p>
            <a:fld id="{5FD001B2-D7D5-40B9-9455-B9C088C01846}" type="slidenum">
              <a:rPr lang="es-ES" smtClean="0"/>
              <a:t>4</a:t>
            </a:fld>
            <a:endParaRPr lang="es-ES"/>
          </a:p>
        </p:txBody>
      </p:sp>
      <p:sp>
        <p:nvSpPr>
          <p:cNvPr id="43" name="42 Rectángulo"/>
          <p:cNvSpPr/>
          <p:nvPr/>
        </p:nvSpPr>
        <p:spPr>
          <a:xfrm flipH="1">
            <a:off x="810804" y="878884"/>
            <a:ext cx="7477886" cy="5979115"/>
          </a:xfrm>
          <a:prstGeom prst="rect">
            <a:avLst/>
          </a:prstGeom>
          <a:solidFill>
            <a:schemeClr val="bg1">
              <a:alpha val="71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38 CuadroTexto"/>
          <p:cNvSpPr txBox="1"/>
          <p:nvPr/>
        </p:nvSpPr>
        <p:spPr>
          <a:xfrm>
            <a:off x="1191614" y="1352957"/>
            <a:ext cx="6760773" cy="4524315"/>
          </a:xfrm>
          <a:prstGeom prst="rect">
            <a:avLst/>
          </a:prstGeom>
          <a:noFill/>
        </p:spPr>
        <p:txBody>
          <a:bodyPr wrap="square" rtlCol="0">
            <a:spAutoFit/>
          </a:bodyPr>
          <a:lstStyle>
            <a:defPPr>
              <a:defRPr lang="es-ES"/>
            </a:defPPr>
            <a:lvl1pPr algn="just">
              <a:lnSpc>
                <a:spcPct val="150000"/>
              </a:lnSpc>
              <a:defRPr sz="1400">
                <a:solidFill>
                  <a:schemeClr val="tx1">
                    <a:lumMod val="85000"/>
                    <a:lumOff val="15000"/>
                  </a:schemeClr>
                </a:solidFill>
                <a:latin typeface="Gotham Book" pitchFamily="2" charset="0"/>
              </a:defRPr>
            </a:lvl1pPr>
          </a:lstStyle>
          <a:p>
            <a:r>
              <a:rPr lang="es-MX" sz="1200" dirty="0" smtClean="0"/>
              <a:t>Colombia es la punta de lanza latinoamericana al emitir en abril del 2012  un decreto presidencial el cual, establece que a partir de entonces la política será de Cero Papel en todas las entidades y organismos los cuales se veían obligados a diseñar sus propios planes y programas para el funcionamiento de dicha política.</a:t>
            </a:r>
          </a:p>
          <a:p>
            <a:endParaRPr lang="es-MX" sz="1200" dirty="0"/>
          </a:p>
          <a:p>
            <a:r>
              <a:rPr lang="es-MX" sz="1200" dirty="0" smtClean="0"/>
              <a:t>De la misma forma la Unión Europea, ha desarrollado diversos manuales para implantación de oficinas sin papel, éste proceso que lleva en desarrollo e implantación desde 1999 con al iniciativa e-</a:t>
            </a:r>
            <a:r>
              <a:rPr lang="es-MX" sz="1200" dirty="0" err="1" smtClean="0"/>
              <a:t>Europe</a:t>
            </a:r>
            <a:r>
              <a:rPr lang="es-MX" sz="1200" dirty="0" smtClean="0"/>
              <a:t>: sociedad de información para todos. Que buscaba que la UE sacara plenamente provecho de la evolución derivada de la sociedad de la información.</a:t>
            </a:r>
          </a:p>
          <a:p>
            <a:endParaRPr lang="es-MX" sz="1200" dirty="0"/>
          </a:p>
          <a:p>
            <a:r>
              <a:rPr lang="es-MX" sz="1200" dirty="0" smtClean="0"/>
              <a:t>La Unión Europea resalta el uso de las TIC (Tecnologías de la información y las Comunicaciones) como eje central de desarrollo, acceso a la información, así como las interacciones sociales y comerciales, éstas incluyen:  servicios de comunicaciones como telefonía fija, telefonía móvil, correo electrónico, transferencia de archivos digitales y en especial internet.</a:t>
            </a:r>
          </a:p>
        </p:txBody>
      </p:sp>
      <p:sp>
        <p:nvSpPr>
          <p:cNvPr id="6" name="5 CuadroTexto"/>
          <p:cNvSpPr txBox="1"/>
          <p:nvPr/>
        </p:nvSpPr>
        <p:spPr>
          <a:xfrm>
            <a:off x="3330894" y="1012666"/>
            <a:ext cx="2482213" cy="400110"/>
          </a:xfrm>
          <a:prstGeom prst="rect">
            <a:avLst/>
          </a:prstGeom>
          <a:noFill/>
        </p:spPr>
        <p:txBody>
          <a:bodyPr wrap="square" rtlCol="0">
            <a:spAutoFit/>
          </a:bodyPr>
          <a:lstStyle/>
          <a:p>
            <a:pPr algn="ctr"/>
            <a:r>
              <a:rPr lang="es-MX" sz="2000" b="1" dirty="0" smtClean="0">
                <a:solidFill>
                  <a:srgbClr val="669900"/>
                </a:solidFill>
                <a:latin typeface="Gotham Bold" pitchFamily="50" charset="0"/>
              </a:rPr>
              <a:t>ANTECEDENTES</a:t>
            </a:r>
            <a:endParaRPr lang="es-MX" sz="2000" b="1" dirty="0">
              <a:solidFill>
                <a:srgbClr val="669900"/>
              </a:solidFill>
              <a:latin typeface="Gotham Bold" pitchFamily="50" charset="0"/>
            </a:endParaRPr>
          </a:p>
        </p:txBody>
      </p:sp>
      <p:pic>
        <p:nvPicPr>
          <p:cNvPr id="10" name="Picture 2" descr="C:\Users\Usuario\Google Drive\CERO PAPEL programa\LOGO\1.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7164288" y="5589240"/>
            <a:ext cx="1096677" cy="127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0475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6"/>
                                        </p:tgtEl>
                                        <p:attrNameLst>
                                          <p:attrName>ppt_x</p:attrName>
                                          <p:attrName>ppt_y</p:attrName>
                                        </p:attrNameLst>
                                      </p:cBhvr>
                                    </p:animMotion>
                                    <p:animRot by="1500000">
                                      <p:cBhvr>
                                        <p:cTn id="7" dur="125" fill="hold">
                                          <p:stCondLst>
                                            <p:cond delay="0"/>
                                          </p:stCondLst>
                                        </p:cTn>
                                        <p:tgtEl>
                                          <p:spTgt spid="6"/>
                                        </p:tgtEl>
                                        <p:attrNameLst>
                                          <p:attrName>r</p:attrName>
                                        </p:attrNameLst>
                                      </p:cBhvr>
                                    </p:animRot>
                                    <p:animRot by="-1500000">
                                      <p:cBhvr>
                                        <p:cTn id="8" dur="125" fill="hold">
                                          <p:stCondLst>
                                            <p:cond delay="125"/>
                                          </p:stCondLst>
                                        </p:cTn>
                                        <p:tgtEl>
                                          <p:spTgt spid="6"/>
                                        </p:tgtEl>
                                        <p:attrNameLst>
                                          <p:attrName>r</p:attrName>
                                        </p:attrNameLst>
                                      </p:cBhvr>
                                    </p:animRot>
                                    <p:animRot by="-1500000">
                                      <p:cBhvr>
                                        <p:cTn id="9" dur="125" fill="hold">
                                          <p:stCondLst>
                                            <p:cond delay="250"/>
                                          </p:stCondLst>
                                        </p:cTn>
                                        <p:tgtEl>
                                          <p:spTgt spid="6"/>
                                        </p:tgtEl>
                                        <p:attrNameLst>
                                          <p:attrName>r</p:attrName>
                                        </p:attrNameLst>
                                      </p:cBhvr>
                                    </p:animRot>
                                    <p:animRot by="1500000">
                                      <p:cBhvr>
                                        <p:cTn id="10"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 Marcador de número de diapositiva"/>
          <p:cNvSpPr>
            <a:spLocks noGrp="1"/>
          </p:cNvSpPr>
          <p:nvPr>
            <p:ph type="sldNum" sz="quarter" idx="12"/>
          </p:nvPr>
        </p:nvSpPr>
        <p:spPr>
          <a:xfrm>
            <a:off x="6553200" y="6356351"/>
            <a:ext cx="2133600" cy="365125"/>
          </a:xfrm>
        </p:spPr>
        <p:txBody>
          <a:bodyPr/>
          <a:lstStyle/>
          <a:p>
            <a:fld id="{5FD001B2-D7D5-40B9-9455-B9C088C01846}" type="slidenum">
              <a:rPr lang="es-ES" smtClean="0"/>
              <a:t>5</a:t>
            </a:fld>
            <a:endParaRPr lang="es-ES"/>
          </a:p>
        </p:txBody>
      </p:sp>
      <p:sp>
        <p:nvSpPr>
          <p:cNvPr id="18" name="17 Rectángulo"/>
          <p:cNvSpPr/>
          <p:nvPr/>
        </p:nvSpPr>
        <p:spPr>
          <a:xfrm flipH="1">
            <a:off x="710139" y="1052735"/>
            <a:ext cx="7750293" cy="5028009"/>
          </a:xfrm>
          <a:prstGeom prst="rect">
            <a:avLst/>
          </a:prstGeom>
          <a:solidFill>
            <a:schemeClr val="bg1">
              <a:alpha val="71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CuadroTexto"/>
          <p:cNvSpPr txBox="1"/>
          <p:nvPr/>
        </p:nvSpPr>
        <p:spPr>
          <a:xfrm>
            <a:off x="1331640" y="2569278"/>
            <a:ext cx="6264696" cy="1719445"/>
          </a:xfrm>
          <a:prstGeom prst="rect">
            <a:avLst/>
          </a:prstGeom>
          <a:noFill/>
        </p:spPr>
        <p:txBody>
          <a:bodyPr wrap="square" rtlCol="0">
            <a:spAutoFit/>
          </a:bodyPr>
          <a:lstStyle/>
          <a:p>
            <a:pPr lvl="0" algn="just">
              <a:lnSpc>
                <a:spcPts val="1600"/>
              </a:lnSpc>
            </a:pPr>
            <a:r>
              <a:rPr lang="es-MX" sz="1400" dirty="0">
                <a:latin typeface="Gotham Book" pitchFamily="2" charset="0"/>
              </a:rPr>
              <a:t>El Gobierno del Estado de Hidalgo a través de la Secretaría de Finanzas y Administración y la Secretaría Técnica de la CISCMRDE hace esfuerzos por usar de manera eficiente los recursos en beneficio de la sociedad hidalguense con el </a:t>
            </a:r>
            <a:r>
              <a:rPr lang="es-MX" sz="1600" b="1" dirty="0">
                <a:solidFill>
                  <a:srgbClr val="669900"/>
                </a:solidFill>
                <a:latin typeface="Gotham Book" pitchFamily="2" charset="0"/>
              </a:rPr>
              <a:t>PROGRAMA CERO PAPEL </a:t>
            </a:r>
            <a:r>
              <a:rPr lang="es-MX" sz="1400" dirty="0">
                <a:latin typeface="Gotham Book" pitchFamily="2" charset="0"/>
              </a:rPr>
              <a:t>implementando acciones que permitan combinar esfuerzos para mejorar la eficacia de la administración pública con prácticas dirigidas a proteger el medio ambiente. </a:t>
            </a:r>
          </a:p>
          <a:p>
            <a:pPr marL="285750" lvl="0" indent="-285750" algn="just">
              <a:lnSpc>
                <a:spcPts val="1600"/>
              </a:lnSpc>
              <a:buFont typeface="Wingdings" pitchFamily="2" charset="2"/>
              <a:buChar char="§"/>
            </a:pPr>
            <a:endParaRPr lang="es-MX" sz="1200" dirty="0">
              <a:latin typeface="Gotham Book" pitchFamily="2" charset="0"/>
            </a:endParaRPr>
          </a:p>
        </p:txBody>
      </p:sp>
      <p:sp>
        <p:nvSpPr>
          <p:cNvPr id="2" name="1 CuadroTexto"/>
          <p:cNvSpPr txBox="1"/>
          <p:nvPr/>
        </p:nvSpPr>
        <p:spPr>
          <a:xfrm>
            <a:off x="3060473" y="1556792"/>
            <a:ext cx="3049623" cy="400110"/>
          </a:xfrm>
          <a:prstGeom prst="rect">
            <a:avLst/>
          </a:prstGeom>
          <a:noFill/>
        </p:spPr>
        <p:txBody>
          <a:bodyPr wrap="square" rtlCol="0">
            <a:spAutoFit/>
          </a:bodyPr>
          <a:lstStyle/>
          <a:p>
            <a:r>
              <a:rPr lang="es-MX" sz="2000" b="1" dirty="0" smtClean="0">
                <a:solidFill>
                  <a:srgbClr val="669900"/>
                </a:solidFill>
                <a:latin typeface="Gotham Bold" pitchFamily="50" charset="0"/>
              </a:rPr>
              <a:t>OBJETIVO GENERAL</a:t>
            </a:r>
            <a:endParaRPr lang="es-MX" sz="2000" b="1" dirty="0">
              <a:solidFill>
                <a:srgbClr val="669900"/>
              </a:solidFill>
              <a:latin typeface="Gotham Bold" pitchFamily="50" charset="0"/>
            </a:endParaRPr>
          </a:p>
        </p:txBody>
      </p:sp>
      <p:pic>
        <p:nvPicPr>
          <p:cNvPr id="8" name="Picture 2" descr="C:\Users\Usuario\Google Drive\CERO PAPEL programa\LOGO\1.pn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7291747" y="4742563"/>
            <a:ext cx="1096677" cy="127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27497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 0 L 0.067 0.04 C 0.081 0.049 0.102 0.054 0.124 0.054 C 0.149 0.054 0.169 0.049 0.183 0.04 L 0.25 0 E" pathEditMode="relative" ptsTypes="">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 Marcador de número de diapositiva"/>
          <p:cNvSpPr>
            <a:spLocks noGrp="1"/>
          </p:cNvSpPr>
          <p:nvPr>
            <p:ph type="sldNum" sz="quarter" idx="12"/>
          </p:nvPr>
        </p:nvSpPr>
        <p:spPr>
          <a:xfrm>
            <a:off x="6553200" y="6356351"/>
            <a:ext cx="2133600" cy="365125"/>
          </a:xfrm>
        </p:spPr>
        <p:txBody>
          <a:bodyPr/>
          <a:lstStyle/>
          <a:p>
            <a:fld id="{5FD001B2-D7D5-40B9-9455-B9C088C01846}" type="slidenum">
              <a:rPr lang="es-ES" smtClean="0"/>
              <a:t>6</a:t>
            </a:fld>
            <a:endParaRPr lang="es-ES"/>
          </a:p>
        </p:txBody>
      </p:sp>
      <p:sp>
        <p:nvSpPr>
          <p:cNvPr id="18" name="17 Rectángulo"/>
          <p:cNvSpPr/>
          <p:nvPr/>
        </p:nvSpPr>
        <p:spPr>
          <a:xfrm flipH="1">
            <a:off x="470111" y="941813"/>
            <a:ext cx="8060481" cy="5655539"/>
          </a:xfrm>
          <a:prstGeom prst="rect">
            <a:avLst/>
          </a:prstGeom>
          <a:solidFill>
            <a:schemeClr val="bg1">
              <a:alpha val="71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p:cNvSpPr/>
          <p:nvPr/>
        </p:nvSpPr>
        <p:spPr>
          <a:xfrm>
            <a:off x="1355643" y="1175826"/>
            <a:ext cx="6432715" cy="707886"/>
          </a:xfrm>
          <a:prstGeom prst="rect">
            <a:avLst/>
          </a:prstGeom>
        </p:spPr>
        <p:txBody>
          <a:bodyPr wrap="square">
            <a:spAutoFit/>
          </a:bodyPr>
          <a:lstStyle/>
          <a:p>
            <a:r>
              <a:rPr lang="es-MX" sz="2000" b="1" dirty="0" smtClean="0">
                <a:solidFill>
                  <a:srgbClr val="669900"/>
                </a:solidFill>
                <a:latin typeface="Gotham Bold" pitchFamily="50" charset="0"/>
              </a:rPr>
              <a:t>Beneficios para </a:t>
            </a:r>
            <a:r>
              <a:rPr lang="es-MX" sz="2000" b="1" dirty="0">
                <a:solidFill>
                  <a:srgbClr val="669900"/>
                </a:solidFill>
                <a:latin typeface="Gotham Bold" pitchFamily="50" charset="0"/>
              </a:rPr>
              <a:t>las entidades, organismos </a:t>
            </a:r>
            <a:r>
              <a:rPr lang="es-MX" sz="2000" b="1" dirty="0" smtClean="0">
                <a:solidFill>
                  <a:srgbClr val="669900"/>
                </a:solidFill>
                <a:latin typeface="Gotham Bold" pitchFamily="50" charset="0"/>
              </a:rPr>
              <a:t>y </a:t>
            </a:r>
            <a:r>
              <a:rPr lang="es-MX" sz="2000" b="1" dirty="0">
                <a:solidFill>
                  <a:srgbClr val="669900"/>
                </a:solidFill>
                <a:latin typeface="Gotham Bold" pitchFamily="50" charset="0"/>
              </a:rPr>
              <a:t>servidores públicos</a:t>
            </a:r>
            <a:r>
              <a:rPr lang="es-MX" sz="2000" b="1" dirty="0" smtClean="0">
                <a:solidFill>
                  <a:srgbClr val="669900"/>
                </a:solidFill>
                <a:latin typeface="Gotham Bold" pitchFamily="50" charset="0"/>
              </a:rPr>
              <a:t>:</a:t>
            </a:r>
            <a:endParaRPr lang="es-MX" sz="2000" b="1" dirty="0">
              <a:solidFill>
                <a:srgbClr val="669900"/>
              </a:solidFill>
              <a:latin typeface="Gotham Bold" pitchFamily="50" charset="0"/>
            </a:endParaRPr>
          </a:p>
        </p:txBody>
      </p:sp>
      <p:sp>
        <p:nvSpPr>
          <p:cNvPr id="23" name="22 CuadroTexto"/>
          <p:cNvSpPr txBox="1"/>
          <p:nvPr/>
        </p:nvSpPr>
        <p:spPr>
          <a:xfrm>
            <a:off x="1250504" y="1980123"/>
            <a:ext cx="6642992" cy="4401205"/>
          </a:xfrm>
          <a:prstGeom prst="rect">
            <a:avLst/>
          </a:prstGeom>
          <a:noFill/>
        </p:spPr>
        <p:txBody>
          <a:bodyPr wrap="square" rtlCol="0">
            <a:spAutoFit/>
          </a:bodyPr>
          <a:lstStyle/>
          <a:p>
            <a:pPr marL="285750" lvl="0" indent="-285750" algn="just">
              <a:lnSpc>
                <a:spcPts val="1600"/>
              </a:lnSpc>
              <a:buFont typeface="Wingdings" pitchFamily="2" charset="2"/>
              <a:buChar char="§"/>
            </a:pPr>
            <a:r>
              <a:rPr lang="es-MX" sz="1200" dirty="0" smtClean="0">
                <a:latin typeface="Gotham Book" pitchFamily="2" charset="0"/>
              </a:rPr>
              <a:t>Procesos </a:t>
            </a:r>
            <a:r>
              <a:rPr lang="es-MX" sz="1200" dirty="0">
                <a:latin typeface="Gotham Book" pitchFamily="2" charset="0"/>
              </a:rPr>
              <a:t>y servicios más eficaces y eficientes</a:t>
            </a:r>
          </a:p>
          <a:p>
            <a:pPr lvl="0" algn="just">
              <a:lnSpc>
                <a:spcPts val="1600"/>
              </a:lnSpc>
            </a:pPr>
            <a:endParaRPr lang="es-MX" sz="1200" dirty="0">
              <a:latin typeface="Gotham Book" pitchFamily="2" charset="0"/>
            </a:endParaRPr>
          </a:p>
          <a:p>
            <a:pPr marL="285750" lvl="0" indent="-285750" algn="just">
              <a:lnSpc>
                <a:spcPts val="1600"/>
              </a:lnSpc>
              <a:buFont typeface="Wingdings" pitchFamily="2" charset="2"/>
              <a:buChar char="§"/>
            </a:pPr>
            <a:r>
              <a:rPr lang="es-MX" sz="1200" dirty="0">
                <a:latin typeface="Gotham Book" pitchFamily="2" charset="0"/>
              </a:rPr>
              <a:t>Aumento de la productividad </a:t>
            </a:r>
          </a:p>
          <a:p>
            <a:pPr lvl="0" algn="just">
              <a:lnSpc>
                <a:spcPts val="1600"/>
              </a:lnSpc>
            </a:pPr>
            <a:endParaRPr lang="es-MX" sz="1200" dirty="0">
              <a:latin typeface="Gotham Book" pitchFamily="2" charset="0"/>
            </a:endParaRPr>
          </a:p>
          <a:p>
            <a:pPr marL="285750" lvl="0" indent="-285750" algn="just">
              <a:lnSpc>
                <a:spcPts val="1600"/>
              </a:lnSpc>
              <a:buFont typeface="Wingdings" pitchFamily="2" charset="2"/>
              <a:buChar char="§"/>
            </a:pPr>
            <a:r>
              <a:rPr lang="es-MX" sz="1200" dirty="0">
                <a:latin typeface="Gotham Book" pitchFamily="2" charset="0"/>
              </a:rPr>
              <a:t>Uso óptimo y racional de los recursos, </a:t>
            </a:r>
          </a:p>
          <a:p>
            <a:pPr lvl="0" algn="just">
              <a:lnSpc>
                <a:spcPts val="1600"/>
              </a:lnSpc>
            </a:pPr>
            <a:endParaRPr lang="es-MX" sz="1200" dirty="0">
              <a:latin typeface="Gotham Book" pitchFamily="2" charset="0"/>
            </a:endParaRPr>
          </a:p>
          <a:p>
            <a:pPr marL="285750" lvl="0" indent="-285750" algn="just">
              <a:lnSpc>
                <a:spcPts val="1600"/>
              </a:lnSpc>
              <a:buFont typeface="Wingdings" pitchFamily="2" charset="2"/>
              <a:buChar char="§"/>
            </a:pPr>
            <a:r>
              <a:rPr lang="es-MX" sz="1200" dirty="0">
                <a:latin typeface="Gotham Book" pitchFamily="2" charset="0"/>
              </a:rPr>
              <a:t>Buenas prácticas de Gestión Documental</a:t>
            </a:r>
          </a:p>
          <a:p>
            <a:pPr marL="285750" lvl="0" indent="-285750" algn="just">
              <a:lnSpc>
                <a:spcPts val="1600"/>
              </a:lnSpc>
              <a:buFont typeface="Wingdings" pitchFamily="2" charset="2"/>
              <a:buChar char="§"/>
            </a:pPr>
            <a:endParaRPr lang="es-MX" sz="1200" dirty="0">
              <a:latin typeface="Gotham Book" pitchFamily="2" charset="0"/>
            </a:endParaRPr>
          </a:p>
          <a:p>
            <a:pPr marL="285750" indent="-285750" algn="just">
              <a:lnSpc>
                <a:spcPts val="1600"/>
              </a:lnSpc>
              <a:buFont typeface="Wingdings" pitchFamily="2" charset="2"/>
              <a:buChar char="§"/>
            </a:pPr>
            <a:r>
              <a:rPr lang="es-MX" sz="1200" dirty="0">
                <a:solidFill>
                  <a:prstClr val="black"/>
                </a:solidFill>
                <a:latin typeface="Gotham Book" pitchFamily="2" charset="0"/>
              </a:rPr>
              <a:t>Mejorar el acceso a la información en las </a:t>
            </a:r>
            <a:r>
              <a:rPr lang="es-MX" sz="1200" dirty="0" smtClean="0">
                <a:solidFill>
                  <a:prstClr val="black"/>
                </a:solidFill>
                <a:latin typeface="Gotham Book" pitchFamily="2" charset="0"/>
              </a:rPr>
              <a:t>entidades</a:t>
            </a:r>
          </a:p>
          <a:p>
            <a:pPr algn="just">
              <a:lnSpc>
                <a:spcPts val="1600"/>
              </a:lnSpc>
            </a:pPr>
            <a:endParaRPr lang="es-MX" sz="1200" dirty="0">
              <a:solidFill>
                <a:prstClr val="black"/>
              </a:solidFill>
              <a:latin typeface="Gotham Book" pitchFamily="2" charset="0"/>
            </a:endParaRPr>
          </a:p>
          <a:p>
            <a:pPr marL="285750" indent="-285750" algn="just">
              <a:lnSpc>
                <a:spcPts val="1600"/>
              </a:lnSpc>
              <a:buFont typeface="Wingdings" pitchFamily="2" charset="2"/>
              <a:buChar char="§"/>
            </a:pPr>
            <a:r>
              <a:rPr lang="es-MX" sz="1200" dirty="0">
                <a:solidFill>
                  <a:prstClr val="black"/>
                </a:solidFill>
                <a:latin typeface="Gotham Book" pitchFamily="2" charset="0"/>
              </a:rPr>
              <a:t>Mayor control y seguridad en el manejo de la información</a:t>
            </a:r>
          </a:p>
          <a:p>
            <a:pPr algn="just">
              <a:lnSpc>
                <a:spcPts val="1600"/>
              </a:lnSpc>
            </a:pPr>
            <a:endParaRPr lang="es-MX" sz="1200" dirty="0">
              <a:solidFill>
                <a:prstClr val="black"/>
              </a:solidFill>
              <a:latin typeface="Gotham Book" pitchFamily="2" charset="0"/>
            </a:endParaRPr>
          </a:p>
          <a:p>
            <a:pPr marL="285750" indent="-285750" algn="just">
              <a:lnSpc>
                <a:spcPts val="1600"/>
              </a:lnSpc>
              <a:buFont typeface="Wingdings" pitchFamily="2" charset="2"/>
              <a:buChar char="§"/>
            </a:pPr>
            <a:r>
              <a:rPr lang="es-MX" sz="1200" dirty="0">
                <a:solidFill>
                  <a:prstClr val="black"/>
                </a:solidFill>
                <a:latin typeface="Gotham Book" pitchFamily="2" charset="0"/>
              </a:rPr>
              <a:t>Eliminar la duplicidad de documentos </a:t>
            </a:r>
          </a:p>
          <a:p>
            <a:pPr algn="just">
              <a:lnSpc>
                <a:spcPts val="1600"/>
              </a:lnSpc>
            </a:pPr>
            <a:endParaRPr lang="es-MX" sz="1200" dirty="0">
              <a:solidFill>
                <a:prstClr val="black"/>
              </a:solidFill>
              <a:latin typeface="Gotham Book" pitchFamily="2" charset="0"/>
            </a:endParaRPr>
          </a:p>
          <a:p>
            <a:pPr marL="285750" indent="-285750" algn="just">
              <a:lnSpc>
                <a:spcPts val="1600"/>
              </a:lnSpc>
              <a:buFont typeface="Wingdings" pitchFamily="2" charset="2"/>
              <a:buChar char="§"/>
            </a:pPr>
            <a:r>
              <a:rPr lang="es-MX" sz="1200" dirty="0">
                <a:solidFill>
                  <a:prstClr val="black"/>
                </a:solidFill>
                <a:latin typeface="Gotham Book" pitchFamily="2" charset="0"/>
              </a:rPr>
              <a:t>Disminuir los tiempos de localización de los archivos</a:t>
            </a:r>
          </a:p>
          <a:p>
            <a:pPr algn="just">
              <a:lnSpc>
                <a:spcPts val="1600"/>
              </a:lnSpc>
            </a:pPr>
            <a:endParaRPr lang="es-MX" sz="1200" dirty="0">
              <a:solidFill>
                <a:prstClr val="black"/>
              </a:solidFill>
              <a:latin typeface="Gotham Book" pitchFamily="2" charset="0"/>
            </a:endParaRPr>
          </a:p>
          <a:p>
            <a:pPr marL="285750" lvl="0" indent="-285750" algn="just">
              <a:lnSpc>
                <a:spcPts val="1600"/>
              </a:lnSpc>
              <a:buFont typeface="Wingdings" pitchFamily="2" charset="2"/>
              <a:buChar char="§"/>
            </a:pPr>
            <a:r>
              <a:rPr lang="es-MX" sz="1200" dirty="0">
                <a:solidFill>
                  <a:prstClr val="black"/>
                </a:solidFill>
                <a:latin typeface="Gotham Book" pitchFamily="2" charset="0"/>
              </a:rPr>
              <a:t>Reducir las necesidades de espacio de almacenamiento o archivo</a:t>
            </a:r>
          </a:p>
          <a:p>
            <a:pPr algn="just">
              <a:lnSpc>
                <a:spcPts val="1600"/>
              </a:lnSpc>
            </a:pPr>
            <a:endParaRPr lang="es-MX" sz="1200" dirty="0">
              <a:solidFill>
                <a:prstClr val="black"/>
              </a:solidFill>
              <a:latin typeface="Gotham Book" pitchFamily="2" charset="0"/>
            </a:endParaRPr>
          </a:p>
          <a:p>
            <a:pPr marL="285750" indent="-285750" algn="just">
              <a:lnSpc>
                <a:spcPts val="1600"/>
              </a:lnSpc>
              <a:buFont typeface="Wingdings" pitchFamily="2" charset="2"/>
              <a:buChar char="§"/>
            </a:pPr>
            <a:r>
              <a:rPr lang="es-MX" sz="1200" dirty="0">
                <a:solidFill>
                  <a:prstClr val="black"/>
                </a:solidFill>
                <a:latin typeface="Gotham Book" pitchFamily="2" charset="0"/>
              </a:rPr>
              <a:t>Mejorar el entorno de trabajo y la comunicación en las entidades</a:t>
            </a:r>
          </a:p>
          <a:p>
            <a:pPr marL="285750" indent="-285750" algn="just">
              <a:lnSpc>
                <a:spcPts val="1600"/>
              </a:lnSpc>
              <a:buFont typeface="Wingdings" pitchFamily="2" charset="2"/>
              <a:buChar char="§"/>
            </a:pPr>
            <a:endParaRPr lang="es-MX" sz="1200" dirty="0">
              <a:solidFill>
                <a:prstClr val="black"/>
              </a:solidFill>
              <a:latin typeface="Gotham Book" pitchFamily="2" charset="0"/>
            </a:endParaRPr>
          </a:p>
          <a:p>
            <a:pPr marL="285750" lvl="0" indent="-285750" algn="just">
              <a:lnSpc>
                <a:spcPts val="1600"/>
              </a:lnSpc>
              <a:buFont typeface="Wingdings" pitchFamily="2" charset="2"/>
              <a:buChar char="§"/>
            </a:pPr>
            <a:r>
              <a:rPr lang="es-MX" sz="1200" dirty="0">
                <a:latin typeface="Gotham Book" pitchFamily="2" charset="0"/>
              </a:rPr>
              <a:t>Disminución de los costos </a:t>
            </a:r>
          </a:p>
        </p:txBody>
      </p:sp>
      <p:pic>
        <p:nvPicPr>
          <p:cNvPr id="8" name="Picture 2" descr="C:\Users\Usuario\Google Drive\CERO PAPEL programa\LOGO\1.pn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7363755" y="5246619"/>
            <a:ext cx="1096677" cy="127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28229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80">
                                          <p:stCondLst>
                                            <p:cond delay="0"/>
                                          </p:stCondLst>
                                        </p:cTn>
                                        <p:tgtEl>
                                          <p:spTgt spid="23"/>
                                        </p:tgtEl>
                                      </p:cBhvr>
                                    </p:animEffect>
                                    <p:anim calcmode="lin" valueType="num">
                                      <p:cBhvr>
                                        <p:cTn id="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3" dur="26">
                                          <p:stCondLst>
                                            <p:cond delay="650"/>
                                          </p:stCondLst>
                                        </p:cTn>
                                        <p:tgtEl>
                                          <p:spTgt spid="23"/>
                                        </p:tgtEl>
                                      </p:cBhvr>
                                      <p:to x="100000" y="60000"/>
                                    </p:animScale>
                                    <p:animScale>
                                      <p:cBhvr>
                                        <p:cTn id="14" dur="166" decel="50000">
                                          <p:stCondLst>
                                            <p:cond delay="676"/>
                                          </p:stCondLst>
                                        </p:cTn>
                                        <p:tgtEl>
                                          <p:spTgt spid="23"/>
                                        </p:tgtEl>
                                      </p:cBhvr>
                                      <p:to x="100000" y="100000"/>
                                    </p:animScale>
                                    <p:animScale>
                                      <p:cBhvr>
                                        <p:cTn id="15" dur="26">
                                          <p:stCondLst>
                                            <p:cond delay="1312"/>
                                          </p:stCondLst>
                                        </p:cTn>
                                        <p:tgtEl>
                                          <p:spTgt spid="23"/>
                                        </p:tgtEl>
                                      </p:cBhvr>
                                      <p:to x="100000" y="80000"/>
                                    </p:animScale>
                                    <p:animScale>
                                      <p:cBhvr>
                                        <p:cTn id="16" dur="166" decel="50000">
                                          <p:stCondLst>
                                            <p:cond delay="1338"/>
                                          </p:stCondLst>
                                        </p:cTn>
                                        <p:tgtEl>
                                          <p:spTgt spid="23"/>
                                        </p:tgtEl>
                                      </p:cBhvr>
                                      <p:to x="100000" y="100000"/>
                                    </p:animScale>
                                    <p:animScale>
                                      <p:cBhvr>
                                        <p:cTn id="17" dur="26">
                                          <p:stCondLst>
                                            <p:cond delay="1642"/>
                                          </p:stCondLst>
                                        </p:cTn>
                                        <p:tgtEl>
                                          <p:spTgt spid="23"/>
                                        </p:tgtEl>
                                      </p:cBhvr>
                                      <p:to x="100000" y="90000"/>
                                    </p:animScale>
                                    <p:animScale>
                                      <p:cBhvr>
                                        <p:cTn id="18" dur="166" decel="50000">
                                          <p:stCondLst>
                                            <p:cond delay="1668"/>
                                          </p:stCondLst>
                                        </p:cTn>
                                        <p:tgtEl>
                                          <p:spTgt spid="23"/>
                                        </p:tgtEl>
                                      </p:cBhvr>
                                      <p:to x="100000" y="100000"/>
                                    </p:animScale>
                                    <p:animScale>
                                      <p:cBhvr>
                                        <p:cTn id="19" dur="26">
                                          <p:stCondLst>
                                            <p:cond delay="1808"/>
                                          </p:stCondLst>
                                        </p:cTn>
                                        <p:tgtEl>
                                          <p:spTgt spid="23"/>
                                        </p:tgtEl>
                                      </p:cBhvr>
                                      <p:to x="100000" y="95000"/>
                                    </p:animScale>
                                    <p:animScale>
                                      <p:cBhvr>
                                        <p:cTn id="20"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uario\Google Drive\PROYECTO CERO PAPEL\IMAGENES\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069111" y="1990008"/>
            <a:ext cx="5431469" cy="4791332"/>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número de diapositiva"/>
          <p:cNvSpPr>
            <a:spLocks noGrp="1"/>
          </p:cNvSpPr>
          <p:nvPr>
            <p:ph type="sldNum" sz="quarter" idx="12"/>
          </p:nvPr>
        </p:nvSpPr>
        <p:spPr/>
        <p:txBody>
          <a:bodyPr/>
          <a:lstStyle/>
          <a:p>
            <a:fld id="{5FD001B2-D7D5-40B9-9455-B9C088C01846}" type="slidenum">
              <a:rPr lang="es-ES" smtClean="0"/>
              <a:t>7</a:t>
            </a:fld>
            <a:endParaRPr lang="es-ES"/>
          </a:p>
        </p:txBody>
      </p:sp>
      <p:sp>
        <p:nvSpPr>
          <p:cNvPr id="36" name="35 Rectángulo"/>
          <p:cNvSpPr/>
          <p:nvPr/>
        </p:nvSpPr>
        <p:spPr>
          <a:xfrm flipH="1">
            <a:off x="750031" y="1196753"/>
            <a:ext cx="7490685" cy="4536503"/>
          </a:xfrm>
          <a:prstGeom prst="rect">
            <a:avLst/>
          </a:prstGeom>
          <a:solidFill>
            <a:schemeClr val="bg1">
              <a:alpha val="71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1 CuadroTexto"/>
          <p:cNvSpPr txBox="1"/>
          <p:nvPr/>
        </p:nvSpPr>
        <p:spPr>
          <a:xfrm>
            <a:off x="1033670" y="2521059"/>
            <a:ext cx="6432714" cy="1815882"/>
          </a:xfrm>
          <a:prstGeom prst="rect">
            <a:avLst/>
          </a:prstGeom>
          <a:noFill/>
        </p:spPr>
        <p:txBody>
          <a:bodyPr wrap="square" rtlCol="0">
            <a:spAutoFit/>
          </a:bodyPr>
          <a:lstStyle/>
          <a:p>
            <a:pPr marL="285750" indent="-285750" algn="just">
              <a:buFont typeface="Wingdings" panose="05000000000000000000" pitchFamily="2" charset="2"/>
              <a:buChar char="§"/>
            </a:pPr>
            <a:r>
              <a:rPr lang="es-MX" sz="1600" dirty="0" smtClean="0">
                <a:latin typeface="Gotham Book" pitchFamily="50" charset="0"/>
              </a:rPr>
              <a:t>Acceso fácil y rápido a la información y a los servicios de la administración pública estatal.</a:t>
            </a:r>
          </a:p>
          <a:p>
            <a:pPr marL="285750" indent="-285750" algn="just">
              <a:buFont typeface="Wingdings" panose="05000000000000000000" pitchFamily="2" charset="2"/>
              <a:buChar char="§"/>
            </a:pPr>
            <a:r>
              <a:rPr lang="es-MX" sz="1600" dirty="0" smtClean="0">
                <a:latin typeface="Gotham Book" pitchFamily="50" charset="0"/>
              </a:rPr>
              <a:t>Mejorar la calidad y rapidez del servicio al reducir los tiempos de respuesta.</a:t>
            </a:r>
          </a:p>
          <a:p>
            <a:pPr marL="285750" indent="-285750" algn="just">
              <a:buFont typeface="Wingdings" panose="05000000000000000000" pitchFamily="2" charset="2"/>
              <a:buChar char="§"/>
            </a:pPr>
            <a:r>
              <a:rPr lang="es-MX" sz="1600" dirty="0" smtClean="0">
                <a:latin typeface="Gotham Book" pitchFamily="50" charset="0"/>
              </a:rPr>
              <a:t>Disminuir tiempos de espera y atención.</a:t>
            </a:r>
          </a:p>
          <a:p>
            <a:pPr marL="285750" indent="-285750" algn="just">
              <a:buFont typeface="Wingdings" panose="05000000000000000000" pitchFamily="2" charset="2"/>
              <a:buChar char="§"/>
            </a:pPr>
            <a:r>
              <a:rPr lang="es-MX" sz="1600" dirty="0" smtClean="0">
                <a:latin typeface="Gotham Book" pitchFamily="50" charset="0"/>
              </a:rPr>
              <a:t>Evitar en el futuro, traslados a los puntos de atención presencial.</a:t>
            </a:r>
            <a:endParaRPr lang="es-MX" sz="1600" dirty="0">
              <a:latin typeface="Gotham Book" pitchFamily="50" charset="0"/>
            </a:endParaRPr>
          </a:p>
        </p:txBody>
      </p:sp>
      <p:sp>
        <p:nvSpPr>
          <p:cNvPr id="4" name="3 CuadroTexto"/>
          <p:cNvSpPr txBox="1"/>
          <p:nvPr/>
        </p:nvSpPr>
        <p:spPr>
          <a:xfrm>
            <a:off x="2339752" y="1660738"/>
            <a:ext cx="4464496" cy="400110"/>
          </a:xfrm>
          <a:prstGeom prst="rect">
            <a:avLst/>
          </a:prstGeom>
          <a:noFill/>
        </p:spPr>
        <p:txBody>
          <a:bodyPr wrap="square" rtlCol="0">
            <a:spAutoFit/>
          </a:bodyPr>
          <a:lstStyle/>
          <a:p>
            <a:pPr algn="ctr"/>
            <a:r>
              <a:rPr lang="es-MX" sz="2000" b="1" dirty="0" smtClean="0">
                <a:solidFill>
                  <a:srgbClr val="669900"/>
                </a:solidFill>
                <a:latin typeface="Gotham Bold" pitchFamily="50" charset="0"/>
              </a:rPr>
              <a:t>Beneficios para el ciudadano:</a:t>
            </a:r>
            <a:endParaRPr lang="es-MX" sz="2000" b="1" dirty="0">
              <a:solidFill>
                <a:srgbClr val="669900"/>
              </a:solidFill>
              <a:latin typeface="Gotham Bold" pitchFamily="50" charset="0"/>
            </a:endParaRPr>
          </a:p>
        </p:txBody>
      </p:sp>
      <p:pic>
        <p:nvPicPr>
          <p:cNvPr id="9" name="Picture 2" descr="C:\Users\Usuario\Google Drive\CERO PAPEL programa\LOGO\1.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7075723" y="4385674"/>
            <a:ext cx="1096677" cy="127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71546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uario\Google Drive\PROYECTO CERO PAPEL\IMAGENES\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069111" y="1990008"/>
            <a:ext cx="5431469" cy="4791332"/>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número de diapositiva"/>
          <p:cNvSpPr>
            <a:spLocks noGrp="1"/>
          </p:cNvSpPr>
          <p:nvPr>
            <p:ph type="sldNum" sz="quarter" idx="12"/>
          </p:nvPr>
        </p:nvSpPr>
        <p:spPr/>
        <p:txBody>
          <a:bodyPr/>
          <a:lstStyle/>
          <a:p>
            <a:fld id="{5FD001B2-D7D5-40B9-9455-B9C088C01846}" type="slidenum">
              <a:rPr lang="es-ES" smtClean="0"/>
              <a:t>8</a:t>
            </a:fld>
            <a:endParaRPr lang="es-ES"/>
          </a:p>
        </p:txBody>
      </p:sp>
      <p:sp>
        <p:nvSpPr>
          <p:cNvPr id="36" name="35 Rectángulo"/>
          <p:cNvSpPr/>
          <p:nvPr/>
        </p:nvSpPr>
        <p:spPr>
          <a:xfrm flipH="1">
            <a:off x="726299" y="1052736"/>
            <a:ext cx="7422368" cy="4968552"/>
          </a:xfrm>
          <a:prstGeom prst="rect">
            <a:avLst/>
          </a:prstGeom>
          <a:solidFill>
            <a:schemeClr val="bg1">
              <a:alpha val="71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4004981" y="1588730"/>
            <a:ext cx="1134039" cy="400110"/>
          </a:xfrm>
          <a:prstGeom prst="rect">
            <a:avLst/>
          </a:prstGeom>
          <a:noFill/>
        </p:spPr>
        <p:txBody>
          <a:bodyPr wrap="square" rtlCol="0">
            <a:spAutoFit/>
          </a:bodyPr>
          <a:lstStyle/>
          <a:p>
            <a:r>
              <a:rPr lang="es-MX" sz="2000" b="1" dirty="0">
                <a:solidFill>
                  <a:srgbClr val="669900"/>
                </a:solidFill>
                <a:latin typeface="Gotham Bold" pitchFamily="50" charset="0"/>
              </a:rPr>
              <a:t>RETOS</a:t>
            </a:r>
            <a:endParaRPr lang="es-MX" sz="2000" dirty="0">
              <a:solidFill>
                <a:srgbClr val="669900"/>
              </a:solidFill>
              <a:latin typeface="Gotham Bold" pitchFamily="50" charset="0"/>
            </a:endParaRPr>
          </a:p>
        </p:txBody>
      </p:sp>
      <p:sp>
        <p:nvSpPr>
          <p:cNvPr id="33" name="32 CuadroTexto"/>
          <p:cNvSpPr txBox="1"/>
          <p:nvPr/>
        </p:nvSpPr>
        <p:spPr>
          <a:xfrm>
            <a:off x="1307637" y="2682786"/>
            <a:ext cx="6158747" cy="1754326"/>
          </a:xfrm>
          <a:prstGeom prst="rect">
            <a:avLst/>
          </a:prstGeom>
          <a:noFill/>
        </p:spPr>
        <p:txBody>
          <a:bodyPr wrap="square" rtlCol="0">
            <a:spAutoFit/>
          </a:bodyPr>
          <a:lstStyle>
            <a:defPPr>
              <a:defRPr lang="es-ES"/>
            </a:defPPr>
            <a:lvl1pPr algn="just">
              <a:defRPr sz="1400">
                <a:solidFill>
                  <a:schemeClr val="tx1">
                    <a:lumMod val="65000"/>
                    <a:lumOff val="35000"/>
                  </a:schemeClr>
                </a:solidFill>
                <a:latin typeface="Gotham Book" pitchFamily="2" charset="0"/>
              </a:defRPr>
            </a:lvl1pPr>
          </a:lstStyle>
          <a:p>
            <a:pPr marL="171450" indent="-171450">
              <a:lnSpc>
                <a:spcPct val="150000"/>
              </a:lnSpc>
              <a:buFont typeface="Arial" panose="020B0604020202020204" pitchFamily="34" charset="0"/>
              <a:buChar char="•"/>
            </a:pPr>
            <a:r>
              <a:rPr lang="es-MX" sz="1200" dirty="0">
                <a:solidFill>
                  <a:schemeClr val="tx1">
                    <a:lumMod val="85000"/>
                    <a:lumOff val="15000"/>
                  </a:schemeClr>
                </a:solidFill>
              </a:rPr>
              <a:t>El mayor reto del </a:t>
            </a:r>
            <a:r>
              <a:rPr lang="es-MX" sz="1200" b="1" dirty="0">
                <a:solidFill>
                  <a:srgbClr val="669900"/>
                </a:solidFill>
              </a:rPr>
              <a:t>PROGRAMA CERO PAPEL </a:t>
            </a:r>
            <a:r>
              <a:rPr lang="es-MX" sz="1200" dirty="0">
                <a:solidFill>
                  <a:schemeClr val="tx1">
                    <a:lumMod val="85000"/>
                    <a:lumOff val="15000"/>
                  </a:schemeClr>
                </a:solidFill>
              </a:rPr>
              <a:t>es cambiar la forma de pensar y de actuar de las personas vinculadas con la dependencia. </a:t>
            </a:r>
            <a:endParaRPr lang="es-MX" sz="1200" dirty="0" smtClean="0">
              <a:solidFill>
                <a:schemeClr val="tx1">
                  <a:lumMod val="85000"/>
                  <a:lumOff val="15000"/>
                </a:schemeClr>
              </a:solidFill>
            </a:endParaRPr>
          </a:p>
          <a:p>
            <a:pPr>
              <a:lnSpc>
                <a:spcPct val="150000"/>
              </a:lnSpc>
            </a:pPr>
            <a:endParaRPr lang="es-MX" sz="1200" dirty="0">
              <a:solidFill>
                <a:schemeClr val="tx1">
                  <a:lumMod val="85000"/>
                  <a:lumOff val="15000"/>
                </a:schemeClr>
              </a:solidFill>
            </a:endParaRPr>
          </a:p>
          <a:p>
            <a:pPr marL="171450" indent="-171450">
              <a:lnSpc>
                <a:spcPct val="150000"/>
              </a:lnSpc>
              <a:buFont typeface="Arial" panose="020B0604020202020204" pitchFamily="34" charset="0"/>
              <a:buChar char="•"/>
            </a:pPr>
            <a:r>
              <a:rPr lang="es-MX" sz="1200" dirty="0" smtClean="0">
                <a:solidFill>
                  <a:schemeClr val="tx1">
                    <a:lumMod val="85000"/>
                    <a:lumOff val="15000"/>
                  </a:schemeClr>
                </a:solidFill>
              </a:rPr>
              <a:t>Desconocimiento de la tecnología y sus herramientas.</a:t>
            </a:r>
          </a:p>
          <a:p>
            <a:pPr>
              <a:lnSpc>
                <a:spcPct val="150000"/>
              </a:lnSpc>
            </a:pPr>
            <a:endParaRPr lang="es-MX" sz="1200" dirty="0">
              <a:solidFill>
                <a:schemeClr val="tx1">
                  <a:lumMod val="85000"/>
                  <a:lumOff val="15000"/>
                </a:schemeClr>
              </a:solidFill>
            </a:endParaRPr>
          </a:p>
          <a:p>
            <a:pPr marL="171450" indent="-171450">
              <a:lnSpc>
                <a:spcPct val="150000"/>
              </a:lnSpc>
              <a:buFont typeface="Arial" panose="020B0604020202020204" pitchFamily="34" charset="0"/>
              <a:buChar char="•"/>
            </a:pPr>
            <a:r>
              <a:rPr lang="es-MX" sz="1200" dirty="0" smtClean="0">
                <a:solidFill>
                  <a:schemeClr val="tx1">
                    <a:lumMod val="85000"/>
                    <a:lumOff val="15000"/>
                  </a:schemeClr>
                </a:solidFill>
              </a:rPr>
              <a:t>Longevidad de los documentos digitales</a:t>
            </a:r>
            <a:endParaRPr lang="es-MX" sz="1200" dirty="0">
              <a:solidFill>
                <a:schemeClr val="tx1">
                  <a:lumMod val="85000"/>
                  <a:lumOff val="15000"/>
                </a:schemeClr>
              </a:solidFill>
            </a:endParaRPr>
          </a:p>
        </p:txBody>
      </p:sp>
      <p:pic>
        <p:nvPicPr>
          <p:cNvPr id="9" name="Picture 2" descr="C:\Users\Usuario\Google Drive\CERO PAPEL programa\LOGO\1.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6931707" y="4670555"/>
            <a:ext cx="1096677" cy="127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49736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6"/>
                                        </p:tgtEl>
                                        <p:attrNameLst>
                                          <p:attrName>ppt_x</p:attrName>
                                          <p:attrName>ppt_y</p:attrName>
                                        </p:attrNameLst>
                                      </p:cBhvr>
                                    </p:animMotion>
                                    <p:animRot by="1500000">
                                      <p:cBhvr>
                                        <p:cTn id="7" dur="125" fill="hold">
                                          <p:stCondLst>
                                            <p:cond delay="0"/>
                                          </p:stCondLst>
                                        </p:cTn>
                                        <p:tgtEl>
                                          <p:spTgt spid="6"/>
                                        </p:tgtEl>
                                        <p:attrNameLst>
                                          <p:attrName>r</p:attrName>
                                        </p:attrNameLst>
                                      </p:cBhvr>
                                    </p:animRot>
                                    <p:animRot by="-1500000">
                                      <p:cBhvr>
                                        <p:cTn id="8" dur="125" fill="hold">
                                          <p:stCondLst>
                                            <p:cond delay="125"/>
                                          </p:stCondLst>
                                        </p:cTn>
                                        <p:tgtEl>
                                          <p:spTgt spid="6"/>
                                        </p:tgtEl>
                                        <p:attrNameLst>
                                          <p:attrName>r</p:attrName>
                                        </p:attrNameLst>
                                      </p:cBhvr>
                                    </p:animRot>
                                    <p:animRot by="-1500000">
                                      <p:cBhvr>
                                        <p:cTn id="9" dur="125" fill="hold">
                                          <p:stCondLst>
                                            <p:cond delay="250"/>
                                          </p:stCondLst>
                                        </p:cTn>
                                        <p:tgtEl>
                                          <p:spTgt spid="6"/>
                                        </p:tgtEl>
                                        <p:attrNameLst>
                                          <p:attrName>r</p:attrName>
                                        </p:attrNameLst>
                                      </p:cBhvr>
                                    </p:animRot>
                                    <p:animRot by="1500000">
                                      <p:cBhvr>
                                        <p:cTn id="10"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uario\Google Drive\PROYECTO CERO PAPEL\IMAGENES\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069111" y="1990008"/>
            <a:ext cx="5431469" cy="4791332"/>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5FD001B2-D7D5-40B9-9455-B9C088C01846}" type="slidenum">
              <a:rPr lang="es-ES" smtClean="0"/>
              <a:t>9</a:t>
            </a:fld>
            <a:endParaRPr lang="es-ES"/>
          </a:p>
        </p:txBody>
      </p:sp>
      <p:sp>
        <p:nvSpPr>
          <p:cNvPr id="36" name="35 Rectángulo"/>
          <p:cNvSpPr/>
          <p:nvPr/>
        </p:nvSpPr>
        <p:spPr>
          <a:xfrm flipH="1">
            <a:off x="726299" y="1085392"/>
            <a:ext cx="7422368" cy="5007904"/>
          </a:xfrm>
          <a:prstGeom prst="rect">
            <a:avLst/>
          </a:prstGeom>
          <a:solidFill>
            <a:schemeClr val="bg1">
              <a:alpha val="71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32 CuadroTexto"/>
          <p:cNvSpPr txBox="1"/>
          <p:nvPr/>
        </p:nvSpPr>
        <p:spPr>
          <a:xfrm>
            <a:off x="1187624" y="2109024"/>
            <a:ext cx="6637243" cy="2639953"/>
          </a:xfrm>
          <a:prstGeom prst="rect">
            <a:avLst/>
          </a:prstGeom>
          <a:noFill/>
        </p:spPr>
        <p:txBody>
          <a:bodyPr wrap="square" rtlCol="0">
            <a:spAutoFit/>
          </a:bodyPr>
          <a:lstStyle>
            <a:defPPr>
              <a:defRPr lang="es-ES"/>
            </a:defPPr>
            <a:lvl1pPr algn="just">
              <a:defRPr sz="1400">
                <a:solidFill>
                  <a:schemeClr val="tx1">
                    <a:lumMod val="65000"/>
                    <a:lumOff val="35000"/>
                  </a:schemeClr>
                </a:solidFill>
                <a:latin typeface="Gotham Book" pitchFamily="2" charset="0"/>
              </a:defRPr>
            </a:lvl1pPr>
          </a:lstStyle>
          <a:p>
            <a:pPr>
              <a:lnSpc>
                <a:spcPct val="150000"/>
              </a:lnSpc>
            </a:pPr>
            <a:r>
              <a:rPr lang="es-MX" dirty="0" smtClean="0">
                <a:solidFill>
                  <a:schemeClr val="tx1">
                    <a:lumMod val="85000"/>
                    <a:lumOff val="15000"/>
                  </a:schemeClr>
                </a:solidFill>
              </a:rPr>
              <a:t>Se </a:t>
            </a:r>
            <a:r>
              <a:rPr lang="es-MX" dirty="0">
                <a:solidFill>
                  <a:schemeClr val="tx1">
                    <a:lumMod val="85000"/>
                    <a:lumOff val="15000"/>
                  </a:schemeClr>
                </a:solidFill>
              </a:rPr>
              <a:t>deberá formar un grupo o equipo con representantes de oficinas responsables de temas clave, tales como medio ambiente, sistemas de gestión de calidad, archivo y correspondencia, sistemas de información, compras, entre otros, para discutir cómo implementar mejor la estrategia para lograr la reducción de consumo de papel en su lugar de trabajo. </a:t>
            </a:r>
            <a:endParaRPr lang="es-MX" dirty="0" smtClean="0">
              <a:solidFill>
                <a:schemeClr val="tx1">
                  <a:lumMod val="85000"/>
                  <a:lumOff val="15000"/>
                </a:schemeClr>
              </a:solidFill>
            </a:endParaRPr>
          </a:p>
          <a:p>
            <a:pPr>
              <a:lnSpc>
                <a:spcPct val="150000"/>
              </a:lnSpc>
            </a:pPr>
            <a:endParaRPr lang="es-MX" dirty="0">
              <a:solidFill>
                <a:schemeClr val="tx1">
                  <a:lumMod val="85000"/>
                  <a:lumOff val="15000"/>
                </a:schemeClr>
              </a:solidFill>
            </a:endParaRPr>
          </a:p>
          <a:p>
            <a:pPr>
              <a:lnSpc>
                <a:spcPct val="150000"/>
              </a:lnSpc>
            </a:pPr>
            <a:r>
              <a:rPr lang="es-MX" dirty="0" smtClean="0">
                <a:solidFill>
                  <a:schemeClr val="tx1">
                    <a:lumMod val="85000"/>
                    <a:lumOff val="15000"/>
                  </a:schemeClr>
                </a:solidFill>
              </a:rPr>
              <a:t>El </a:t>
            </a:r>
            <a:r>
              <a:rPr lang="es-MX" dirty="0">
                <a:solidFill>
                  <a:schemeClr val="tx1">
                    <a:lumMod val="85000"/>
                    <a:lumOff val="15000"/>
                  </a:schemeClr>
                </a:solidFill>
              </a:rPr>
              <a:t>equipo que ya trabaja el programa de calidad institucional y mejora continua, es una excelente opción para éste </a:t>
            </a:r>
            <a:r>
              <a:rPr lang="es-MX" dirty="0" smtClean="0">
                <a:solidFill>
                  <a:schemeClr val="tx1">
                    <a:lumMod val="85000"/>
                    <a:lumOff val="15000"/>
                  </a:schemeClr>
                </a:solidFill>
              </a:rPr>
              <a:t>equipo.</a:t>
            </a:r>
            <a:endParaRPr lang="es-MX" dirty="0">
              <a:solidFill>
                <a:schemeClr val="tx1">
                  <a:lumMod val="85000"/>
                  <a:lumOff val="15000"/>
                </a:schemeClr>
              </a:solidFill>
            </a:endParaRPr>
          </a:p>
        </p:txBody>
      </p:sp>
      <p:sp>
        <p:nvSpPr>
          <p:cNvPr id="3" name="2 Rectángulo"/>
          <p:cNvSpPr/>
          <p:nvPr/>
        </p:nvSpPr>
        <p:spPr>
          <a:xfrm>
            <a:off x="1287196" y="1136938"/>
            <a:ext cx="6569608" cy="769441"/>
          </a:xfrm>
          <a:prstGeom prst="rect">
            <a:avLst/>
          </a:prstGeom>
        </p:spPr>
        <p:txBody>
          <a:bodyPr wrap="square">
            <a:spAutoFit/>
          </a:bodyPr>
          <a:lstStyle/>
          <a:p>
            <a:pPr algn="ctr"/>
            <a:r>
              <a:rPr lang="es-MX" sz="2400" b="1" dirty="0" smtClean="0">
                <a:solidFill>
                  <a:srgbClr val="669900"/>
                </a:solidFill>
                <a:latin typeface="Gotham Bold" pitchFamily="50" charset="0"/>
              </a:rPr>
              <a:t>¿Cómo lograrlo?</a:t>
            </a:r>
          </a:p>
          <a:p>
            <a:pPr algn="ctr"/>
            <a:r>
              <a:rPr lang="es-MX" sz="2000" b="1" dirty="0" smtClean="0">
                <a:solidFill>
                  <a:srgbClr val="669900"/>
                </a:solidFill>
                <a:latin typeface="Gotham Bold" pitchFamily="50" charset="0"/>
              </a:rPr>
              <a:t>PRIMERO</a:t>
            </a:r>
            <a:endParaRPr lang="es-MX" sz="2000" b="1" dirty="0">
              <a:solidFill>
                <a:srgbClr val="669900"/>
              </a:solidFill>
              <a:latin typeface="Gotham Bold" pitchFamily="50" charset="0"/>
            </a:endParaRPr>
          </a:p>
        </p:txBody>
      </p:sp>
      <p:pic>
        <p:nvPicPr>
          <p:cNvPr id="10" name="Picture 2" descr="C:\Users\Usuario\Google Drive\CERO PAPEL programa\LOGO\1.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7075723" y="4814571"/>
            <a:ext cx="1096677" cy="127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0854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1858</TotalTime>
  <Words>1641</Words>
  <Application>Microsoft Office PowerPoint</Application>
  <PresentationFormat>Carta (216 x 279 mm)</PresentationFormat>
  <Paragraphs>158</Paragraphs>
  <Slides>18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18</vt:i4>
      </vt:variant>
    </vt:vector>
  </HeadingPairs>
  <TitlesOfParts>
    <vt:vector size="25" baseType="lpstr">
      <vt:lpstr>Arial</vt:lpstr>
      <vt:lpstr>Calibri</vt:lpstr>
      <vt:lpstr>Gotham Bold</vt:lpstr>
      <vt:lpstr>Gotham Book</vt:lpstr>
      <vt:lpstr>Gotham Medium</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CAROLINA MARTINEZ MARTIN</cp:lastModifiedBy>
  <cp:revision>164</cp:revision>
  <dcterms:created xsi:type="dcterms:W3CDTF">2015-05-05T16:18:07Z</dcterms:created>
  <dcterms:modified xsi:type="dcterms:W3CDTF">2016-03-23T15:02:14Z</dcterms:modified>
</cp:coreProperties>
</file>