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433" r:id="rId2"/>
    <p:sldId id="435" r:id="rId3"/>
    <p:sldId id="446" r:id="rId4"/>
    <p:sldId id="447" r:id="rId5"/>
    <p:sldId id="439" r:id="rId6"/>
    <p:sldId id="441" r:id="rId7"/>
    <p:sldId id="440" r:id="rId8"/>
    <p:sldId id="442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FFFCC"/>
    <a:srgbClr val="FFCCFF"/>
    <a:srgbClr val="CCFFCC"/>
    <a:srgbClr val="008000"/>
    <a:srgbClr val="0000FF"/>
    <a:srgbClr val="6600CC"/>
    <a:srgbClr val="00FFFF"/>
    <a:srgbClr val="FF66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18" autoAdjust="0"/>
    <p:restoredTop sz="91818" autoAdjust="0"/>
  </p:normalViewPr>
  <p:slideViewPr>
    <p:cSldViewPr showGuides="1">
      <p:cViewPr varScale="1">
        <p:scale>
          <a:sx n="64" d="100"/>
          <a:sy n="64" d="100"/>
        </p:scale>
        <p:origin x="1938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6A2B8-34BE-7447-920B-ED60CCDD523A}" type="datetimeFigureOut">
              <a:rPr lang="es-ES_tradnl" smtClean="0"/>
              <a:t>08/04/2021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4A05B-5D4E-244C-BB35-77CC98FFB78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55961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Instituto Hidalguense de la Juventud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A05B-5D4E-244C-BB35-77CC98FFB78F}" type="slidenum">
              <a:rPr lang="es-ES_tradnl" smtClean="0"/>
              <a:t>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0691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Instituto Hidalguense de la Juventud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A05B-5D4E-244C-BB35-77CC98FFB78F}" type="slidenum">
              <a:rPr lang="es-ES_tradnl" smtClean="0"/>
              <a:t>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61036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88B4-1B0D-47ED-B801-76527CED347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08/04/2021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8709-22F4-407C-9714-3419CFDD011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3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88B4-1B0D-47ED-B801-76527CED347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08/04/2021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8709-22F4-407C-9714-3419CFDD011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98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88B4-1B0D-47ED-B801-76527CED347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08/04/2021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8709-22F4-407C-9714-3419CFDD011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5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88B4-1B0D-47ED-B801-76527CED347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08/04/2021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8709-22F4-407C-9714-3419CFDD011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5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88B4-1B0D-47ED-B801-76527CED347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08/04/2021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8709-22F4-407C-9714-3419CFDD011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8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88B4-1B0D-47ED-B801-76527CED347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08/04/2021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8709-22F4-407C-9714-3419CFDD011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9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88B4-1B0D-47ED-B801-76527CED347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08/04/2021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8709-22F4-407C-9714-3419CFDD011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88B4-1B0D-47ED-B801-76527CED347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08/04/2021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8709-22F4-407C-9714-3419CFDD011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1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88B4-1B0D-47ED-B801-76527CED347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08/04/2021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8709-22F4-407C-9714-3419CFDD011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9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88B4-1B0D-47ED-B801-76527CED347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08/04/2021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8709-22F4-407C-9714-3419CFDD011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3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88B4-1B0D-47ED-B801-76527CED347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08/04/2021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8709-22F4-407C-9714-3419CFDD011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88B4-1B0D-47ED-B801-76527CED347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08/04/2021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D8709-22F4-407C-9714-3419CFDD011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1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forms/d/e/1FAIpQLSdZCzUJ84He9Jv7KcoNtlSYqmvLuTzIDnU0qU3DKOYe4EIPZw/viewfor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F4DE3897-DB0F-4787-AF67-7DC7FB950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404664"/>
            <a:ext cx="8208912" cy="2208303"/>
          </a:xfrm>
          <a:noFill/>
          <a:effectLst/>
        </p:spPr>
        <p:txBody>
          <a:bodyPr>
            <a:noAutofit/>
          </a:bodyPr>
          <a:lstStyle/>
          <a:p>
            <a:pPr algn="r"/>
            <a:r>
              <a:rPr lang="es-MX" sz="4000" dirty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  <a:t>Consejos </a:t>
            </a:r>
            <a:r>
              <a:rPr lang="es-ES" sz="4000" dirty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  <a:t>Técnicos Escolares</a:t>
            </a:r>
            <a:r>
              <a:rPr lang="es-ES" sz="4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  <a:t/>
            </a:r>
            <a:br>
              <a:rPr lang="es-ES" sz="4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</a:br>
            <a:r>
              <a:rPr lang="es-MX" sz="4000" dirty="0">
                <a:solidFill>
                  <a:schemeClr val="bg1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lang="es-MX" sz="2800" dirty="0">
                <a:solidFill>
                  <a:schemeClr val="bg1">
                    <a:lumMod val="50000"/>
                  </a:schemeClr>
                </a:solidFill>
                <a:latin typeface="Avenir Black"/>
                <a:cs typeface="Avenir Black"/>
              </a:rPr>
              <a:t>de Educación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Avenir Black"/>
                <a:cs typeface="Avenir Black"/>
              </a:rPr>
              <a:t> Superior</a:t>
            </a:r>
            <a:br>
              <a:rPr lang="es-ES" sz="2800" dirty="0">
                <a:solidFill>
                  <a:schemeClr val="bg1">
                    <a:lumMod val="50000"/>
                  </a:schemeClr>
                </a:solidFill>
                <a:latin typeface="Avenir Black"/>
                <a:cs typeface="Avenir Black"/>
              </a:rPr>
            </a:b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Avenir Black"/>
                <a:cs typeface="Avenir Black"/>
              </a:rPr>
              <a:t>CTEES</a:t>
            </a:r>
            <a:r>
              <a:rPr lang="es-MX" sz="4000" cap="all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  <a:t/>
            </a:r>
            <a:br>
              <a:rPr lang="es-MX" sz="4000" cap="all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</a:br>
            <a:endParaRPr lang="es-MX" sz="1800" dirty="0">
              <a:solidFill>
                <a:schemeClr val="accent6"/>
              </a:solidFill>
              <a:latin typeface="Avenir Black"/>
              <a:cs typeface="Avenir Black"/>
            </a:endParaRPr>
          </a:p>
        </p:txBody>
      </p:sp>
      <p:pic>
        <p:nvPicPr>
          <p:cNvPr id="3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5" b="15255"/>
          <a:stretch/>
        </p:blipFill>
        <p:spPr>
          <a:xfrm>
            <a:off x="0" y="1916832"/>
            <a:ext cx="4572000" cy="432048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51520" y="0"/>
            <a:ext cx="2376264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276833" y="1916832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4400" dirty="0" smtClean="0">
                <a:latin typeface="Barrio" panose="00000500000000000000" pitchFamily="2" charset="0"/>
              </a:rPr>
              <a:t>Emprendimiento</a:t>
            </a:r>
            <a:endParaRPr lang="es-MX" sz="8000" dirty="0">
              <a:latin typeface="Barrio" panose="00000500000000000000" pitchFamily="2" charset="0"/>
            </a:endParaRPr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2051720" y="4304432"/>
            <a:ext cx="6858000" cy="1655762"/>
          </a:xfrm>
        </p:spPr>
        <p:txBody>
          <a:bodyPr>
            <a:normAutofit/>
          </a:bodyPr>
          <a:lstStyle/>
          <a:p>
            <a:pPr algn="r"/>
            <a:r>
              <a:rPr lang="es-MX" sz="4400" dirty="0" smtClean="0">
                <a:latin typeface="Barrio" panose="00000500000000000000" pitchFamily="2" charset="0"/>
              </a:rPr>
              <a:t>EJE  5</a:t>
            </a:r>
            <a:endParaRPr lang="es-MX" sz="4400" dirty="0">
              <a:latin typeface="Barri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1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latin typeface="Barrio" panose="00000500000000000000" pitchFamily="2" charset="0"/>
              </a:rPr>
              <a:t>Indicador 1: </a:t>
            </a:r>
            <a:br>
              <a:rPr lang="es-ES" sz="3200" dirty="0" smtClean="0">
                <a:latin typeface="Barrio" panose="00000500000000000000" pitchFamily="2" charset="0"/>
              </a:rPr>
            </a:br>
            <a:r>
              <a:rPr lang="es-ES" sz="3200" dirty="0" smtClean="0">
                <a:latin typeface="Barrio" panose="00000500000000000000" pitchFamily="2" charset="0"/>
              </a:rPr>
              <a:t>Estudiantes </a:t>
            </a:r>
            <a:r>
              <a:rPr lang="es-ES" sz="3200" dirty="0">
                <a:latin typeface="Barrio" panose="00000500000000000000" pitchFamily="2" charset="0"/>
              </a:rPr>
              <a:t>en </a:t>
            </a:r>
            <a:r>
              <a:rPr lang="es-ES" sz="3200" dirty="0" smtClean="0">
                <a:latin typeface="Barrio" panose="00000500000000000000" pitchFamily="2" charset="0"/>
              </a:rPr>
              <a:t>programas </a:t>
            </a:r>
            <a:r>
              <a:rPr lang="es-ES" sz="3200" dirty="0">
                <a:latin typeface="Barrio" panose="00000500000000000000" pitchFamily="2" charset="0"/>
              </a:rPr>
              <a:t>de emprendedores</a:t>
            </a:r>
            <a:endParaRPr lang="es-MX" sz="3200" dirty="0">
              <a:latin typeface="Barrio" panose="00000500000000000000" pitchFamily="2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515288"/>
              </p:ext>
            </p:extLst>
          </p:nvPr>
        </p:nvGraphicFramePr>
        <p:xfrm>
          <a:off x="1835696" y="2276872"/>
          <a:ext cx="5328592" cy="36724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68867">
                  <a:extLst>
                    <a:ext uri="{9D8B030D-6E8A-4147-A177-3AD203B41FA5}">
                      <a16:colId xmlns:a16="http://schemas.microsoft.com/office/drawing/2014/main" val="1169886266"/>
                    </a:ext>
                  </a:extLst>
                </a:gridCol>
                <a:gridCol w="1659725">
                  <a:extLst>
                    <a:ext uri="{9D8B030D-6E8A-4147-A177-3AD203B41FA5}">
                      <a16:colId xmlns:a16="http://schemas.microsoft.com/office/drawing/2014/main" val="3999385357"/>
                    </a:ext>
                  </a:extLst>
                </a:gridCol>
              </a:tblGrid>
              <a:tr h="459051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“Creatividad e innovación</a:t>
                      </a:r>
                      <a:r>
                        <a:rPr lang="es-MX" baseline="0" dirty="0" smtClean="0"/>
                        <a:t> para emprender”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087363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r>
                        <a:rPr lang="es-MX" dirty="0" smtClean="0"/>
                        <a:t>Energías</a:t>
                      </a:r>
                      <a:r>
                        <a:rPr lang="es-MX" baseline="0" dirty="0" smtClean="0"/>
                        <a:t> Renovables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157390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r>
                        <a:rPr lang="es-MX" dirty="0" smtClean="0"/>
                        <a:t>Mecatrónica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661056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r>
                        <a:rPr lang="es-MX" dirty="0" smtClean="0"/>
                        <a:t>Gastronomía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317477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r>
                        <a:rPr lang="es-MX" dirty="0" smtClean="0"/>
                        <a:t>Turismo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3829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r>
                        <a:rPr lang="es-MX" dirty="0" smtClean="0"/>
                        <a:t>Tecnologías de la Información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777066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r>
                        <a:rPr lang="es-MX" dirty="0" smtClean="0"/>
                        <a:t>Procesos Alimentarios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290810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r>
                        <a:rPr lang="es-MX" dirty="0" smtClean="0"/>
                        <a:t>UAT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356884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07504" y="6488668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Impartió: Instituto Hidalguense de la Juventud, </a:t>
            </a:r>
            <a:r>
              <a:rPr lang="es-MX" b="1" dirty="0" err="1" smtClean="0"/>
              <a:t>webinar</a:t>
            </a:r>
            <a:r>
              <a:rPr lang="es-MX" b="1" dirty="0" smtClean="0"/>
              <a:t> dirigido a segundos cuatrimestres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79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latin typeface="Barrio" panose="00000500000000000000" pitchFamily="2" charset="0"/>
              </a:rPr>
              <a:t>Indicador 1: </a:t>
            </a:r>
            <a:br>
              <a:rPr lang="es-ES" sz="3200" dirty="0" smtClean="0">
                <a:latin typeface="Barrio" panose="00000500000000000000" pitchFamily="2" charset="0"/>
              </a:rPr>
            </a:br>
            <a:r>
              <a:rPr lang="es-ES" sz="3200" dirty="0" smtClean="0">
                <a:latin typeface="Barrio" panose="00000500000000000000" pitchFamily="2" charset="0"/>
              </a:rPr>
              <a:t>Estudiantes </a:t>
            </a:r>
            <a:r>
              <a:rPr lang="es-ES" sz="3200" dirty="0">
                <a:latin typeface="Barrio" panose="00000500000000000000" pitchFamily="2" charset="0"/>
              </a:rPr>
              <a:t>en </a:t>
            </a:r>
            <a:r>
              <a:rPr lang="es-ES" sz="3200" dirty="0" smtClean="0">
                <a:latin typeface="Barrio" panose="00000500000000000000" pitchFamily="2" charset="0"/>
              </a:rPr>
              <a:t>programas </a:t>
            </a:r>
            <a:r>
              <a:rPr lang="es-ES" sz="3200" dirty="0">
                <a:latin typeface="Barrio" panose="00000500000000000000" pitchFamily="2" charset="0"/>
              </a:rPr>
              <a:t>de emprendedores</a:t>
            </a:r>
            <a:endParaRPr lang="es-MX" sz="3200" dirty="0">
              <a:latin typeface="Barrio" panose="00000500000000000000" pitchFamily="2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6484966"/>
            <a:ext cx="9347400" cy="472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 dirty="0" err="1" smtClean="0">
                <a:solidFill>
                  <a:schemeClr val="tx2">
                    <a:lumMod val="50000"/>
                  </a:schemeClr>
                </a:solidFill>
              </a:rPr>
              <a:t>Webinar</a:t>
            </a:r>
            <a:r>
              <a:rPr lang="es-ES" sz="1800" b="1" dirty="0" smtClean="0">
                <a:solidFill>
                  <a:schemeClr val="tx2">
                    <a:lumMod val="50000"/>
                  </a:schemeClr>
                </a:solidFill>
              </a:rPr>
              <a:t> para quinto cuatrimestre</a:t>
            </a:r>
            <a:endParaRPr lang="es-ES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364305"/>
              </p:ext>
            </p:extLst>
          </p:nvPr>
        </p:nvGraphicFramePr>
        <p:xfrm>
          <a:off x="556642" y="2420888"/>
          <a:ext cx="5328592" cy="137715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68867">
                  <a:extLst>
                    <a:ext uri="{9D8B030D-6E8A-4147-A177-3AD203B41FA5}">
                      <a16:colId xmlns:a16="http://schemas.microsoft.com/office/drawing/2014/main" val="1169886266"/>
                    </a:ext>
                  </a:extLst>
                </a:gridCol>
                <a:gridCol w="1659725">
                  <a:extLst>
                    <a:ext uri="{9D8B030D-6E8A-4147-A177-3AD203B41FA5}">
                      <a16:colId xmlns:a16="http://schemas.microsoft.com/office/drawing/2014/main" val="3999385357"/>
                    </a:ext>
                  </a:extLst>
                </a:gridCol>
              </a:tblGrid>
              <a:tr h="459051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“Empaque de productos e imagen corporativa</a:t>
                      </a:r>
                      <a:r>
                        <a:rPr lang="es-MX" baseline="0" dirty="0" smtClean="0"/>
                        <a:t>”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087363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r>
                        <a:rPr lang="es-MX" dirty="0" smtClean="0"/>
                        <a:t>Administración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157390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r>
                        <a:rPr lang="es-MX" dirty="0" smtClean="0"/>
                        <a:t>Procesos Alimentarios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290810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79894"/>
              </p:ext>
            </p:extLst>
          </p:nvPr>
        </p:nvGraphicFramePr>
        <p:xfrm>
          <a:off x="2339752" y="3933056"/>
          <a:ext cx="5616624" cy="137715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116988626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99385357"/>
                    </a:ext>
                  </a:extLst>
                </a:gridCol>
              </a:tblGrid>
              <a:tr h="459051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“Cómo crecer y no morir</a:t>
                      </a:r>
                      <a:r>
                        <a:rPr lang="es-MX" baseline="0" dirty="0" smtClean="0"/>
                        <a:t> en el intento”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087363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r>
                        <a:rPr lang="es-MX" dirty="0" smtClean="0"/>
                        <a:t>Turismo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157390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r>
                        <a:rPr lang="es-MX" dirty="0" smtClean="0"/>
                        <a:t>Tecnologías</a:t>
                      </a:r>
                      <a:r>
                        <a:rPr lang="es-MX" baseline="0" dirty="0" smtClean="0"/>
                        <a:t> de la información y comunicación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290810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95536" y="5614541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“Semana Mi </a:t>
            </a:r>
            <a:r>
              <a:rPr lang="es-MX" b="1" dirty="0" err="1" smtClean="0"/>
              <a:t>PyME</a:t>
            </a:r>
            <a:r>
              <a:rPr lang="es-MX" b="1" dirty="0" smtClean="0"/>
              <a:t> Hidalgo 2021”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58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3384" y="620688"/>
            <a:ext cx="7886700" cy="1325563"/>
          </a:xfrm>
        </p:spPr>
        <p:txBody>
          <a:bodyPr/>
          <a:lstStyle/>
          <a:p>
            <a:pPr algn="ctr"/>
            <a:r>
              <a:rPr lang="es-MX" dirty="0" smtClean="0"/>
              <a:t>Evaluación de las actividades</a:t>
            </a:r>
            <a:endParaRPr lang="en-US" dirty="0"/>
          </a:p>
        </p:txBody>
      </p:sp>
      <p:sp>
        <p:nvSpPr>
          <p:cNvPr id="6" name="AutoShape 6" descr="Gráfico de respuestas de formularios. Título de la pregunta: Programa Educativo. Número de respuestas: 216 respue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9561" t="35235" r="26756" b="24407"/>
          <a:stretch/>
        </p:blipFill>
        <p:spPr>
          <a:xfrm>
            <a:off x="-36512" y="1502516"/>
            <a:ext cx="6984776" cy="29523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9561" t="22438" r="35611" b="39171"/>
          <a:stretch/>
        </p:blipFill>
        <p:spPr>
          <a:xfrm>
            <a:off x="3311352" y="4049688"/>
            <a:ext cx="583264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893515"/>
          </a:xfrm>
        </p:spPr>
        <p:txBody>
          <a:bodyPr>
            <a:noAutofit/>
          </a:bodyPr>
          <a:lstStyle/>
          <a:p>
            <a:r>
              <a:rPr lang="es-MX" sz="3600" dirty="0" smtClean="0">
                <a:latin typeface="Barrio" panose="00000500000000000000" pitchFamily="2" charset="0"/>
              </a:rPr>
              <a:t>Indicador 2: </a:t>
            </a:r>
            <a:r>
              <a:rPr lang="es-ES" sz="3600" dirty="0">
                <a:latin typeface="Barrio" panose="00000500000000000000" pitchFamily="2" charset="0"/>
              </a:rPr>
              <a:t>Programas de capacitación para fortalecer el emprendimiento</a:t>
            </a:r>
            <a:endParaRPr lang="en-US" sz="3600" dirty="0">
              <a:latin typeface="Barrio" panose="00000500000000000000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98" y="1741778"/>
            <a:ext cx="3631438" cy="363143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416" y="2348880"/>
            <a:ext cx="3600000" cy="3600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05942" y="5373216"/>
            <a:ext cx="4034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Participaron 29 estudiantes de 11vo. Cuatrimestre: Gestión de Negocios y Proyectos, Mecatrónica, Procesos </a:t>
            </a:r>
            <a:r>
              <a:rPr lang="es-MX" sz="1600" dirty="0" err="1" smtClean="0"/>
              <a:t>Bioalimentarios</a:t>
            </a:r>
            <a:r>
              <a:rPr lang="es-MX" sz="1600" dirty="0" smtClean="0"/>
              <a:t>. Duración: </a:t>
            </a:r>
            <a:r>
              <a:rPr lang="es-MX" sz="1600" dirty="0" smtClean="0"/>
              <a:t>4 </a:t>
            </a:r>
            <a:r>
              <a:rPr lang="es-MX" sz="1600" dirty="0" smtClean="0"/>
              <a:t>horas.</a:t>
            </a:r>
            <a:endParaRPr lang="en-US" sz="1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504450" y="1589891"/>
            <a:ext cx="4316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A la fecha se tienen </a:t>
            </a:r>
            <a:r>
              <a:rPr lang="es-MX" sz="1600" dirty="0" smtClean="0"/>
              <a:t>registrados:</a:t>
            </a:r>
            <a:endParaRPr lang="es-MX" sz="1600" dirty="0" smtClean="0"/>
          </a:p>
          <a:p>
            <a:pPr algn="just"/>
            <a:r>
              <a:rPr lang="es-MX" sz="1600" dirty="0" smtClean="0"/>
              <a:t>Docentes: </a:t>
            </a:r>
            <a:r>
              <a:rPr lang="es-MX" sz="1600" dirty="0" smtClean="0"/>
              <a:t>2, Alumnos</a:t>
            </a:r>
            <a:r>
              <a:rPr lang="es-MX" sz="1600" dirty="0" smtClean="0"/>
              <a:t>: </a:t>
            </a:r>
            <a:r>
              <a:rPr lang="es-MX" sz="1600" dirty="0" smtClean="0"/>
              <a:t>4, Egresados</a:t>
            </a:r>
            <a:r>
              <a:rPr lang="es-MX" sz="1600" dirty="0" smtClean="0"/>
              <a:t>: </a:t>
            </a:r>
            <a:r>
              <a:rPr lang="es-MX" sz="1600" dirty="0" smtClean="0"/>
              <a:t>1, Administrativos</a:t>
            </a:r>
            <a:r>
              <a:rPr lang="es-MX" sz="1600" dirty="0" smtClean="0"/>
              <a:t>: 1</a:t>
            </a:r>
            <a:endParaRPr lang="en-US" sz="1600" dirty="0"/>
          </a:p>
        </p:txBody>
      </p:sp>
      <p:sp>
        <p:nvSpPr>
          <p:cNvPr id="3" name="Rectángulo 2"/>
          <p:cNvSpPr/>
          <p:nvPr/>
        </p:nvSpPr>
        <p:spPr>
          <a:xfrm>
            <a:off x="4376461" y="595982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https://docs.google.com/forms/d/e/1FAIpQLSdZCzUJ84He9Jv7KcoNtlSYqmvLuTzIDnU0qU3DKOYe4EIPZw/viewform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6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MX" sz="4000" dirty="0" smtClean="0">
                <a:latin typeface="Barrio" panose="00000500000000000000" pitchFamily="2" charset="0"/>
              </a:rPr>
              <a:t>Indicador 3: Proyectos </a:t>
            </a:r>
            <a:r>
              <a:rPr lang="es-MX" sz="4000" dirty="0">
                <a:latin typeface="Barrio" panose="00000500000000000000" pitchFamily="2" charset="0"/>
              </a:rPr>
              <a:t>de estudiantes en estadía</a:t>
            </a:r>
            <a:endParaRPr lang="en-US" sz="4000" dirty="0">
              <a:latin typeface="Barrio" panose="00000500000000000000" pitchFamily="2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795176"/>
              </p:ext>
            </p:extLst>
          </p:nvPr>
        </p:nvGraphicFramePr>
        <p:xfrm>
          <a:off x="683568" y="2018259"/>
          <a:ext cx="3739359" cy="4188192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3739359">
                  <a:extLst>
                    <a:ext uri="{9D8B030D-6E8A-4147-A177-3AD203B41FA5}">
                      <a16:colId xmlns:a16="http://schemas.microsoft.com/office/drawing/2014/main" val="3743919867"/>
                    </a:ext>
                  </a:extLst>
                </a:gridCol>
              </a:tblGrid>
              <a:tr h="244827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1" u="none" strike="noStrike" dirty="0" smtClean="0">
                          <a:effectLst/>
                        </a:rPr>
                        <a:t>Nombre del proyecto: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190418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effectLst/>
                        </a:rPr>
                        <a:t>Consultora</a:t>
                      </a:r>
                      <a:r>
                        <a:rPr lang="en-US" sz="1600" u="none" strike="noStrike" dirty="0">
                          <a:effectLst/>
                        </a:rPr>
                        <a:t> VM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70180333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Stormy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18590918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effectLst/>
                        </a:rPr>
                        <a:t>Engorda</a:t>
                      </a:r>
                      <a:r>
                        <a:rPr lang="en-US" sz="1600" u="none" strike="noStrike" dirty="0">
                          <a:effectLst/>
                        </a:rPr>
                        <a:t> de </a:t>
                      </a:r>
                      <a:r>
                        <a:rPr lang="en-US" sz="1600" u="none" strike="noStrike" dirty="0" err="1">
                          <a:effectLst/>
                        </a:rPr>
                        <a:t>ganado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vacuno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03480768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IXSER SHOP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43158742"/>
                  </a:ext>
                </a:extLst>
              </a:tr>
              <a:tr h="31735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effectLst/>
                        </a:rPr>
                        <a:t>Galletas</a:t>
                      </a:r>
                      <a:r>
                        <a:rPr lang="en-US" sz="1600" u="none" strike="noStrike" dirty="0">
                          <a:effectLst/>
                        </a:rPr>
                        <a:t> de </a:t>
                      </a:r>
                      <a:r>
                        <a:rPr lang="en-US" sz="1600" u="none" strike="noStrike" dirty="0" err="1">
                          <a:effectLst/>
                        </a:rPr>
                        <a:t>harina</a:t>
                      </a:r>
                      <a:r>
                        <a:rPr lang="en-US" sz="1600" u="none" strike="noStrike" dirty="0">
                          <a:effectLst/>
                        </a:rPr>
                        <a:t> de </a:t>
                      </a:r>
                      <a:r>
                        <a:rPr lang="en-US" sz="1600" u="none" strike="noStrike" dirty="0" err="1">
                          <a:effectLst/>
                        </a:rPr>
                        <a:t>Xhamue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34495088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Home Car wash Pérez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59875306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SIEREB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84378891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u="none" strike="noStrike" dirty="0">
                          <a:effectLst/>
                        </a:rPr>
                        <a:t>Tienda de ropa para tallas </a:t>
                      </a:r>
                      <a:r>
                        <a:rPr lang="es-ES" sz="1600" u="none" strike="noStrike" dirty="0" smtClean="0">
                          <a:effectLst/>
                        </a:rPr>
                        <a:t>grandes (TALLET)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6961947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u="none" strike="noStrike" dirty="0" smtClean="0">
                          <a:effectLst/>
                        </a:rPr>
                        <a:t>Granja “</a:t>
                      </a:r>
                      <a:r>
                        <a:rPr lang="en-US" sz="1600" b="0" u="none" strike="noStrike" dirty="0" err="1" smtClean="0">
                          <a:effectLst/>
                        </a:rPr>
                        <a:t>Avícola</a:t>
                      </a:r>
                      <a:r>
                        <a:rPr lang="en-US" sz="1600" b="0" u="none" strike="noStrike" dirty="0" smtClean="0">
                          <a:effectLst/>
                        </a:rPr>
                        <a:t> </a:t>
                      </a:r>
                      <a:r>
                        <a:rPr lang="en-US" sz="1600" b="0" u="none" strike="noStrike" dirty="0" err="1" smtClean="0">
                          <a:effectLst/>
                        </a:rPr>
                        <a:t>Pio</a:t>
                      </a:r>
                      <a:r>
                        <a:rPr lang="en-US" sz="1600" b="0" u="none" strike="noStrike" dirty="0" smtClean="0">
                          <a:effectLst/>
                        </a:rPr>
                        <a:t> </a:t>
                      </a:r>
                      <a:r>
                        <a:rPr lang="en-US" sz="1600" b="0" u="none" strike="noStrike" dirty="0" err="1" smtClean="0">
                          <a:effectLst/>
                        </a:rPr>
                        <a:t>Pio</a:t>
                      </a:r>
                      <a:r>
                        <a:rPr lang="en-US" sz="1600" b="0" u="none" strike="noStrike" dirty="0" smtClean="0">
                          <a:effectLst/>
                        </a:rPr>
                        <a:t>”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56263936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effectLst/>
                        </a:rPr>
                        <a:t>Asesora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financiera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33056022"/>
                  </a:ext>
                </a:extLst>
              </a:tr>
              <a:tr h="29858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effectLst/>
                        </a:rPr>
                        <a:t>Comercializadora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de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600" u="none" strike="noStrike" baseline="0" dirty="0" err="1" smtClean="0">
                          <a:effectLst/>
                        </a:rPr>
                        <a:t>ropa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33901557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Marketing Solutions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73365975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Mermelada</a:t>
                      </a:r>
                      <a:r>
                        <a:rPr lang="en-US" sz="1600" u="none" strike="noStrike" dirty="0">
                          <a:effectLst/>
                        </a:rPr>
                        <a:t> regional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4262716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 smtClean="0">
                          <a:effectLst/>
                        </a:rPr>
                        <a:t>BíoDac</a:t>
                      </a:r>
                      <a:r>
                        <a:rPr lang="en-US" sz="1600" u="none" strike="noStrike" dirty="0" smtClean="0">
                          <a:effectLst/>
                        </a:rPr>
                        <a:t> SSA (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biométrico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dactilar</a:t>
                      </a:r>
                      <a:r>
                        <a:rPr lang="en-US" sz="1600" u="none" strike="noStrike" dirty="0" smtClean="0">
                          <a:effectLst/>
                        </a:rPr>
                        <a:t>,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sistema</a:t>
                      </a:r>
                      <a:r>
                        <a:rPr lang="en-US" sz="1600" u="none" strike="noStrike" dirty="0" smtClean="0">
                          <a:effectLst/>
                        </a:rPr>
                        <a:t> de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seguridad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automotriz</a:t>
                      </a:r>
                      <a:r>
                        <a:rPr lang="en-US" sz="1600" u="none" strike="noStrike" dirty="0" smtClean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0196519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8416" t="48031" r="57195" b="26376"/>
          <a:stretch/>
        </p:blipFill>
        <p:spPr>
          <a:xfrm>
            <a:off x="4788024" y="2049116"/>
            <a:ext cx="1872208" cy="187220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53874" t="43109" r="38931" b="43110"/>
          <a:stretch/>
        </p:blipFill>
        <p:spPr>
          <a:xfrm>
            <a:off x="6660232" y="3680316"/>
            <a:ext cx="1320377" cy="142194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26756" t="50984" r="54427" b="34250"/>
          <a:stretch/>
        </p:blipFill>
        <p:spPr>
          <a:xfrm>
            <a:off x="4788024" y="5102260"/>
            <a:ext cx="244827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3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1971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MX" sz="4000" dirty="0" smtClean="0">
                <a:latin typeface="Barrio" panose="00000500000000000000" pitchFamily="2" charset="0"/>
              </a:rPr>
              <a:t>Indicador </a:t>
            </a:r>
            <a:r>
              <a:rPr lang="es-MX" sz="4000" dirty="0" smtClean="0">
                <a:latin typeface="Barrio" panose="00000500000000000000" pitchFamily="2" charset="0"/>
              </a:rPr>
              <a:t>4: gestión de </a:t>
            </a:r>
            <a:r>
              <a:rPr lang="es-MX" sz="4000" dirty="0" smtClean="0">
                <a:latin typeface="Barrio" panose="00000500000000000000" pitchFamily="2" charset="0"/>
              </a:rPr>
              <a:t>recursos</a:t>
            </a:r>
            <a:endParaRPr lang="en-US" sz="4000" dirty="0">
              <a:latin typeface="Agency FB" panose="020B0503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103"/>
            <a:ext cx="4320480" cy="432048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t="15452" b="50000"/>
          <a:stretch/>
        </p:blipFill>
        <p:spPr>
          <a:xfrm>
            <a:off x="4319464" y="2924944"/>
            <a:ext cx="4824536" cy="361610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8100" y="6516414"/>
            <a:ext cx="3273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Barrio" panose="00000500000000000000" pitchFamily="2" charset="0"/>
              </a:rPr>
              <a:t> </a:t>
            </a:r>
            <a:r>
              <a:rPr lang="es-MX" dirty="0" smtClean="0">
                <a:latin typeface="Barrio" panose="00000500000000000000" pitchFamily="2" charset="0"/>
              </a:rPr>
              <a:t>Actividad: </a:t>
            </a:r>
            <a:r>
              <a:rPr lang="es-MX" dirty="0" smtClean="0">
                <a:latin typeface="Agency FB" panose="020B0503020202020204" pitchFamily="34" charset="0"/>
              </a:rPr>
              <a:t>Difusión </a:t>
            </a:r>
            <a:r>
              <a:rPr lang="es-MX" dirty="0">
                <a:latin typeface="Agency FB" panose="020B0503020202020204" pitchFamily="34" charset="0"/>
              </a:rPr>
              <a:t>de convocatorias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6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31229"/>
            <a:ext cx="7886700" cy="1325563"/>
          </a:xfrm>
        </p:spPr>
        <p:txBody>
          <a:bodyPr/>
          <a:lstStyle/>
          <a:p>
            <a:pPr algn="ctr"/>
            <a:r>
              <a:rPr lang="es-ES" b="1" dirty="0" smtClean="0"/>
              <a:t>Ruta de mejora</a:t>
            </a:r>
            <a:endParaRPr lang="en-US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57347"/>
              </p:ext>
            </p:extLst>
          </p:nvPr>
        </p:nvGraphicFramePr>
        <p:xfrm>
          <a:off x="58315" y="1124744"/>
          <a:ext cx="9027370" cy="5463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95666">
                  <a:extLst>
                    <a:ext uri="{9D8B030D-6E8A-4147-A177-3AD203B41FA5}">
                      <a16:colId xmlns:a16="http://schemas.microsoft.com/office/drawing/2014/main" val="2766192920"/>
                    </a:ext>
                  </a:extLst>
                </a:gridCol>
                <a:gridCol w="656554">
                  <a:extLst>
                    <a:ext uri="{9D8B030D-6E8A-4147-A177-3AD203B41FA5}">
                      <a16:colId xmlns:a16="http://schemas.microsoft.com/office/drawing/2014/main" val="3946985445"/>
                    </a:ext>
                  </a:extLst>
                </a:gridCol>
                <a:gridCol w="1616652">
                  <a:extLst>
                    <a:ext uri="{9D8B030D-6E8A-4147-A177-3AD203B41FA5}">
                      <a16:colId xmlns:a16="http://schemas.microsoft.com/office/drawing/2014/main" val="3080327981"/>
                    </a:ext>
                  </a:extLst>
                </a:gridCol>
                <a:gridCol w="1593169">
                  <a:extLst>
                    <a:ext uri="{9D8B030D-6E8A-4147-A177-3AD203B41FA5}">
                      <a16:colId xmlns:a16="http://schemas.microsoft.com/office/drawing/2014/main" val="387276698"/>
                    </a:ext>
                  </a:extLst>
                </a:gridCol>
                <a:gridCol w="1167208">
                  <a:extLst>
                    <a:ext uri="{9D8B030D-6E8A-4147-A177-3AD203B41FA5}">
                      <a16:colId xmlns:a16="http://schemas.microsoft.com/office/drawing/2014/main" val="1866680689"/>
                    </a:ext>
                  </a:extLst>
                </a:gridCol>
                <a:gridCol w="1459010">
                  <a:extLst>
                    <a:ext uri="{9D8B030D-6E8A-4147-A177-3AD203B41FA5}">
                      <a16:colId xmlns:a16="http://schemas.microsoft.com/office/drawing/2014/main" val="1171386644"/>
                    </a:ext>
                  </a:extLst>
                </a:gridCol>
                <a:gridCol w="939111">
                  <a:extLst>
                    <a:ext uri="{9D8B030D-6E8A-4147-A177-3AD203B41FA5}">
                      <a16:colId xmlns:a16="http://schemas.microsoft.com/office/drawing/2014/main" val="3042691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Indicadores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Meta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Objetivo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Acciones programadas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Evidencias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Responsable (s)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Avance</a:t>
                      </a:r>
                      <a:r>
                        <a:rPr lang="es-MX" sz="1400" baseline="0" dirty="0" smtClean="0"/>
                        <a:t> de la meta (abril)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6057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Estudiantes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en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programas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de </a:t>
                      </a:r>
                      <a:r>
                        <a:rPr lang="en-US" sz="1400" u="none" strike="noStrike" dirty="0" err="1">
                          <a:effectLst/>
                        </a:rPr>
                        <a:t>emprendedores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Fortalecer el programa de Emprendimiento mediante las modalidades presencial y/o virtual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Pláticas, talleres y conferencias de sensibilización (Casos de éxito de emprendimiento)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Listas de asistencia, fotografías, </a:t>
                      </a:r>
                      <a:r>
                        <a:rPr lang="es-ES" sz="1400" u="none" strike="noStrike" dirty="0" smtClean="0">
                          <a:effectLst/>
                        </a:rPr>
                        <a:t>planeación </a:t>
                      </a:r>
                      <a:r>
                        <a:rPr lang="es-ES" sz="1400" u="none" strike="noStrike" dirty="0">
                          <a:effectLst/>
                        </a:rPr>
                        <a:t>de actividades por PE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Mtra</a:t>
                      </a:r>
                      <a:r>
                        <a:rPr lang="en-US" sz="1400" u="none" strike="noStrike" dirty="0">
                          <a:effectLst/>
                        </a:rPr>
                        <a:t>. Maricela </a:t>
                      </a:r>
                      <a:r>
                        <a:rPr lang="en-US" sz="1400" u="none" strike="noStrike" dirty="0" smtClean="0">
                          <a:effectLst/>
                        </a:rPr>
                        <a:t>Hernández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50%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73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>
                          <a:effectLst/>
                        </a:rPr>
                        <a:t>Programas </a:t>
                      </a:r>
                      <a:r>
                        <a:rPr lang="es-ES" sz="1400" u="none" strike="noStrike" dirty="0">
                          <a:effectLst/>
                        </a:rPr>
                        <a:t>de </a:t>
                      </a:r>
                      <a:r>
                        <a:rPr lang="es-ES" sz="1400" u="none" strike="noStrike" dirty="0" smtClean="0">
                          <a:effectLst/>
                        </a:rPr>
                        <a:t>capacitación</a:t>
                      </a:r>
                      <a:r>
                        <a:rPr lang="es-ES" sz="1400" u="none" strike="noStrike" baseline="0" dirty="0" smtClean="0">
                          <a:effectLst/>
                        </a:rPr>
                        <a:t> para fortalecer el emprendimiento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Enviar convocatorias de cursos y/o talleres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Convocatoria y/o correo electrónicos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Mtra. Yaneheriee Zúñiga Oropeza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100%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2137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Proyectos de estudiantes en incubadora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kern="1200" dirty="0" smtClean="0"/>
                        <a:t>Fortalecer la búsqueda de financiamiento para impulsar los planes de negocio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Participar en presentación de </a:t>
                      </a:r>
                      <a:r>
                        <a:rPr lang="es-ES" sz="1400" u="none" strike="noStrike" dirty="0" smtClean="0">
                          <a:effectLst/>
                        </a:rPr>
                        <a:t>proyectos, dar </a:t>
                      </a:r>
                      <a:r>
                        <a:rPr lang="es-ES" sz="1400" u="none" strike="noStrike" dirty="0">
                          <a:effectLst/>
                        </a:rPr>
                        <a:t>seguimiento a estudiantes identificados en el proceso de sensibilización y en Estadía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Plan de </a:t>
                      </a:r>
                      <a:r>
                        <a:rPr lang="en-US" sz="1400" u="none" strike="noStrike" dirty="0" err="1">
                          <a:effectLst/>
                        </a:rPr>
                        <a:t>negocios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Mtro</a:t>
                      </a:r>
                      <a:r>
                        <a:rPr lang="en-US" sz="1400" u="none" strike="noStrike" dirty="0">
                          <a:effectLst/>
                        </a:rPr>
                        <a:t>. José Aguirre Reyes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108%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8203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Proyectos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de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estudiantes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financiados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Integrar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expendientes</a:t>
                      </a:r>
                      <a:r>
                        <a:rPr lang="en-US" sz="1400" u="none" strike="noStrike" dirty="0">
                          <a:effectLst/>
                        </a:rPr>
                        <a:t> para </a:t>
                      </a:r>
                      <a:r>
                        <a:rPr lang="en-US" sz="1400" u="none" strike="noStrike" dirty="0" err="1">
                          <a:effectLst/>
                        </a:rPr>
                        <a:t>financiamiento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Acuse de registro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Tec. Irma Bravo Rangel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8974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09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21610</TotalTime>
  <Words>406</Words>
  <Application>Microsoft Office PowerPoint</Application>
  <PresentationFormat>Presentación en pantalla (4:3)</PresentationFormat>
  <Paragraphs>95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Agency FB</vt:lpstr>
      <vt:lpstr>Arial</vt:lpstr>
      <vt:lpstr>Avenir Black</vt:lpstr>
      <vt:lpstr>Barrio</vt:lpstr>
      <vt:lpstr>Calibri</vt:lpstr>
      <vt:lpstr>Calibri Light</vt:lpstr>
      <vt:lpstr>Tema de Office</vt:lpstr>
      <vt:lpstr>Consejos Técnicos Escolares  de Educación Superior CTEES </vt:lpstr>
      <vt:lpstr>Indicador 1:  Estudiantes en programas de emprendedores</vt:lpstr>
      <vt:lpstr>Indicador 1:  Estudiantes en programas de emprendedores</vt:lpstr>
      <vt:lpstr>Evaluación de las actividades</vt:lpstr>
      <vt:lpstr>Indicador 2: Programas de capacitación para fortalecer el emprendimiento</vt:lpstr>
      <vt:lpstr>Indicador 3: Proyectos de estudiantes en estadía</vt:lpstr>
      <vt:lpstr>Indicador 4: gestión de recursos</vt:lpstr>
      <vt:lpstr>Ruta de mejora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cesar</dc:creator>
  <cp:lastModifiedBy>Yazmín</cp:lastModifiedBy>
  <cp:revision>753</cp:revision>
  <dcterms:created xsi:type="dcterms:W3CDTF">2014-10-16T23:29:38Z</dcterms:created>
  <dcterms:modified xsi:type="dcterms:W3CDTF">2021-04-08T18:04:34Z</dcterms:modified>
</cp:coreProperties>
</file>