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73E1-D7E3-413C-A125-7D56FEC99FC0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937BE-5A4A-4EC5-AC85-28497F50805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0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73E1-D7E3-413C-A125-7D56FEC99FC0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937BE-5A4A-4EC5-AC85-28497F50805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0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73E1-D7E3-413C-A125-7D56FEC99FC0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937BE-5A4A-4EC5-AC85-28497F50805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09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73E1-D7E3-413C-A125-7D56FEC99FC0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937BE-5A4A-4EC5-AC85-28497F50805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70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73E1-D7E3-413C-A125-7D56FEC99FC0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937BE-5A4A-4EC5-AC85-28497F50805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37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73E1-D7E3-413C-A125-7D56FEC99FC0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937BE-5A4A-4EC5-AC85-28497F50805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646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73E1-D7E3-413C-A125-7D56FEC99FC0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937BE-5A4A-4EC5-AC85-28497F50805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033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73E1-D7E3-413C-A125-7D56FEC99FC0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937BE-5A4A-4EC5-AC85-28497F50805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39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73E1-D7E3-413C-A125-7D56FEC99FC0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937BE-5A4A-4EC5-AC85-28497F50805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217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73E1-D7E3-413C-A125-7D56FEC99FC0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937BE-5A4A-4EC5-AC85-28497F50805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2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73E1-D7E3-413C-A125-7D56FEC99FC0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937BE-5A4A-4EC5-AC85-28497F50805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26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973E1-D7E3-413C-A125-7D56FEC99FC0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937BE-5A4A-4EC5-AC85-28497F50805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704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6" r="1321"/>
          <a:stretch/>
        </p:blipFill>
        <p:spPr>
          <a:xfrm>
            <a:off x="0" y="0"/>
            <a:ext cx="12197443" cy="6858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106767" y="2087701"/>
            <a:ext cx="797846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0" b="1" dirty="0" err="1" smtClean="0">
                <a:latin typeface="Freestyle Script" panose="030804020302050B0404" pitchFamily="66" charset="0"/>
              </a:rPr>
              <a:t>Yellow</a:t>
            </a:r>
            <a:r>
              <a:rPr lang="es-ES" sz="20000" b="1" dirty="0" smtClean="0">
                <a:latin typeface="Freestyle Script" panose="030804020302050B0404" pitchFamily="66" charset="0"/>
              </a:rPr>
              <a:t> Day</a:t>
            </a:r>
            <a:endParaRPr lang="en-US" sz="20000" b="1" dirty="0"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5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212" y="4089660"/>
            <a:ext cx="4239817" cy="266674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26143" y="351972"/>
            <a:ext cx="812509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MX" b="1" dirty="0">
                <a:latin typeface="Graphik Regular"/>
                <a:ea typeface="Graphik Regular"/>
                <a:cs typeface="Graphik Regular"/>
              </a:rPr>
              <a:t> </a:t>
            </a:r>
            <a:endParaRPr lang="es-MX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s-MX" sz="4800" dirty="0" smtClean="0">
                <a:latin typeface="Graphik Regular"/>
                <a:ea typeface="Graphik Regular"/>
                <a:cs typeface="Graphik Regular"/>
              </a:rPr>
              <a:t>El </a:t>
            </a:r>
            <a:r>
              <a:rPr lang="es-MX" sz="4800" dirty="0" err="1">
                <a:latin typeface="Graphik Regular"/>
                <a:ea typeface="Graphik Regular"/>
                <a:cs typeface="Graphik Regular"/>
              </a:rPr>
              <a:t>Yellow</a:t>
            </a:r>
            <a:r>
              <a:rPr lang="es-MX" sz="4800" dirty="0">
                <a:latin typeface="Graphik Regular"/>
                <a:ea typeface="Graphik Regular"/>
                <a:cs typeface="Graphik Regular"/>
              </a:rPr>
              <a:t> </a:t>
            </a:r>
            <a:r>
              <a:rPr lang="es-MX" sz="4800" dirty="0" err="1">
                <a:latin typeface="Graphik Regular"/>
                <a:ea typeface="Graphik Regular"/>
                <a:cs typeface="Graphik Regular"/>
              </a:rPr>
              <a:t>day</a:t>
            </a:r>
            <a:r>
              <a:rPr lang="es-MX" sz="4800" dirty="0">
                <a:latin typeface="Graphik Regular"/>
                <a:ea typeface="Graphik Regular"/>
                <a:cs typeface="Graphik Regular"/>
              </a:rPr>
              <a:t> es el día más feliz del año y se celebra el 20 de junio. Este día se tiñe de color amarillo, para recordarnos todo aquello que nos hace felices.</a:t>
            </a:r>
            <a:endParaRPr lang="es-MX" sz="4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12163029" cy="68580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11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6" r="1321"/>
          <a:stretch/>
        </p:blipFill>
        <p:spPr>
          <a:xfrm>
            <a:off x="0" y="0"/>
            <a:ext cx="12197443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04107" y="2921168"/>
            <a:ext cx="1098922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6000" b="1" dirty="0">
                <a:latin typeface="Graphik Regular"/>
                <a:ea typeface="Graphik Regular"/>
                <a:cs typeface="Graphik Regular"/>
              </a:rPr>
              <a:t>¿Qué cosas los </a:t>
            </a:r>
            <a:r>
              <a:rPr lang="es-MX" sz="6000" b="1" dirty="0" smtClean="0">
                <a:latin typeface="Graphik Regular"/>
                <a:ea typeface="Graphik Regular"/>
                <a:cs typeface="Graphik Regular"/>
              </a:rPr>
              <a:t>hace </a:t>
            </a:r>
            <a:r>
              <a:rPr lang="es-MX" sz="6000" b="1" dirty="0">
                <a:latin typeface="Graphik Regular"/>
                <a:ea typeface="Graphik Regular"/>
                <a:cs typeface="Graphik Regular"/>
              </a:rPr>
              <a:t>felices?</a:t>
            </a:r>
            <a:endParaRPr lang="es-MX" sz="6000" b="1" dirty="0"/>
          </a:p>
        </p:txBody>
      </p:sp>
    </p:spTree>
    <p:extLst>
      <p:ext uri="{BB962C8B-B14F-4D97-AF65-F5344CB8AC3E}">
        <p14:creationId xmlns:p14="http://schemas.microsoft.com/office/powerpoint/2010/main" val="109438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97"/>
          <a:stretch/>
        </p:blipFill>
        <p:spPr>
          <a:xfrm>
            <a:off x="3416300" y="128190"/>
            <a:ext cx="8610600" cy="660161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85800" y="1291778"/>
            <a:ext cx="81915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MX" sz="3200" b="1" dirty="0">
                <a:latin typeface="Graphik Regular"/>
                <a:ea typeface="Graphik Regular"/>
                <a:cs typeface="Graphik Regular"/>
              </a:rPr>
              <a:t>¿Por qué se eligió el 20 de junio como el día más feliz del año</a:t>
            </a:r>
            <a:r>
              <a:rPr lang="es-MX" sz="3200" b="1" dirty="0" smtClean="0">
                <a:latin typeface="Graphik Regular"/>
                <a:ea typeface="Graphik Regular"/>
                <a:cs typeface="Graphik Regular"/>
              </a:rPr>
              <a:t>?</a:t>
            </a:r>
          </a:p>
          <a:p>
            <a:pPr algn="just">
              <a:spcAft>
                <a:spcPts val="0"/>
              </a:spcAft>
            </a:pPr>
            <a:endParaRPr lang="es-MX" sz="3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s-MX" sz="3200" dirty="0">
                <a:latin typeface="Graphik Regular"/>
                <a:ea typeface="Graphik Regular"/>
                <a:cs typeface="Graphik Regular"/>
              </a:rPr>
              <a:t>De acuerdo con la psicología del color, se eligió el color </a:t>
            </a:r>
            <a:r>
              <a:rPr lang="es-MX" sz="3200" b="1" dirty="0">
                <a:latin typeface="Graphik Regular"/>
                <a:ea typeface="Graphik Regular"/>
                <a:cs typeface="Graphik Regular"/>
              </a:rPr>
              <a:t>amarillo</a:t>
            </a:r>
            <a:r>
              <a:rPr lang="es-MX" sz="3200" dirty="0">
                <a:latin typeface="Graphik Regular"/>
                <a:ea typeface="Graphik Regular"/>
                <a:cs typeface="Graphik Regular"/>
              </a:rPr>
              <a:t> para representar este día, ya que el amarillo simboliza la </a:t>
            </a:r>
            <a:r>
              <a:rPr lang="es-MX" sz="3200" b="1" dirty="0">
                <a:latin typeface="Graphik Regular"/>
                <a:ea typeface="Graphik Regular"/>
                <a:cs typeface="Graphik Regular"/>
              </a:rPr>
              <a:t>felicidad, el optimismo, el positivismo, la diversión, la inteligencia y la creatividad</a:t>
            </a:r>
            <a:r>
              <a:rPr lang="es-MX" sz="3200" dirty="0">
                <a:latin typeface="Graphik Regular"/>
                <a:ea typeface="Graphik Regular"/>
                <a:cs typeface="Graphik Regular"/>
              </a:rPr>
              <a:t>.</a:t>
            </a:r>
            <a:endParaRPr lang="es-MX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0"/>
            <a:ext cx="12163029" cy="68580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9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6" r="1321"/>
          <a:stretch/>
        </p:blipFill>
        <p:spPr>
          <a:xfrm>
            <a:off x="0" y="0"/>
            <a:ext cx="12197443" cy="6858000"/>
          </a:xfrm>
          <a:prstGeom prst="rect">
            <a:avLst/>
          </a:prstGeom>
        </p:spPr>
      </p:pic>
      <p:pic>
        <p:nvPicPr>
          <p:cNvPr id="3" name="Hoy es el día más feliz del añ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8705" y="198665"/>
            <a:ext cx="7720032" cy="604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9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or qué la gratitud nos hace más felices según la neurocienc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5967" y="671200"/>
            <a:ext cx="9805508" cy="5515599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4" name="Rectángulo 3"/>
          <p:cNvSpPr/>
          <p:nvPr/>
        </p:nvSpPr>
        <p:spPr>
          <a:xfrm>
            <a:off x="0" y="0"/>
            <a:ext cx="12163029" cy="68580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1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6" r="1321"/>
          <a:stretch/>
        </p:blipFill>
        <p:spPr>
          <a:xfrm>
            <a:off x="0" y="0"/>
            <a:ext cx="12197443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894840" y="774982"/>
            <a:ext cx="78899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u="sng" dirty="0" smtClean="0"/>
              <a:t>Actividad </a:t>
            </a:r>
            <a:r>
              <a:rPr lang="es-MX" sz="4400" b="1" u="sng" dirty="0" smtClean="0"/>
              <a:t>grupal</a:t>
            </a:r>
            <a:endParaRPr lang="es-MX" sz="4400" b="1" u="sng" dirty="0" smtClean="0"/>
          </a:p>
          <a:p>
            <a:pPr algn="ctr"/>
            <a:r>
              <a:rPr lang="es-MX" sz="4400" b="1" u="sng" dirty="0" smtClean="0"/>
              <a:t>El </a:t>
            </a:r>
            <a:r>
              <a:rPr lang="es-MX" sz="4400" b="1" u="sng" dirty="0"/>
              <a:t>Diario de la Gratitud.</a:t>
            </a:r>
            <a:endParaRPr lang="es-MX" sz="4400" dirty="0"/>
          </a:p>
        </p:txBody>
      </p:sp>
      <p:sp>
        <p:nvSpPr>
          <p:cNvPr id="4" name="Rectángulo 3"/>
          <p:cNvSpPr/>
          <p:nvPr/>
        </p:nvSpPr>
        <p:spPr>
          <a:xfrm>
            <a:off x="5131754" y="4394541"/>
            <a:ext cx="68390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MX" sz="3600" dirty="0" smtClean="0">
                <a:latin typeface="Graphik Regular"/>
                <a:ea typeface="Graphik Regular"/>
                <a:cs typeface="Graphik Regular"/>
              </a:rPr>
              <a:t>“Estoy </a:t>
            </a:r>
            <a:r>
              <a:rPr lang="es-MX" sz="3600" dirty="0">
                <a:latin typeface="Graphik Regular"/>
                <a:ea typeface="Graphik Regular"/>
                <a:cs typeface="Graphik Regular"/>
              </a:rPr>
              <a:t>agradecido y feliz por…”</a:t>
            </a:r>
            <a:endParaRPr lang="es-MX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88" y="2780926"/>
            <a:ext cx="4496178" cy="344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24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91914" y="407243"/>
            <a:ext cx="11379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MX" sz="3600" b="1" dirty="0" smtClean="0">
                <a:latin typeface="Graphik Regular"/>
                <a:ea typeface="Graphik Regular"/>
                <a:cs typeface="Graphik Regular"/>
              </a:rPr>
              <a:t>Reflexión</a:t>
            </a:r>
          </a:p>
          <a:p>
            <a:pPr algn="just">
              <a:spcAft>
                <a:spcPts val="0"/>
              </a:spcAft>
            </a:pPr>
            <a:r>
              <a:rPr lang="es-MX" sz="3600" dirty="0" smtClean="0">
                <a:latin typeface="Graphik Regular"/>
                <a:ea typeface="Graphik Regular"/>
                <a:cs typeface="Graphik Regular"/>
              </a:rPr>
              <a:t>Practicar </a:t>
            </a:r>
            <a:r>
              <a:rPr lang="es-MX" sz="3600" dirty="0">
                <a:latin typeface="Graphik Regular"/>
                <a:ea typeface="Graphik Regular"/>
                <a:cs typeface="Graphik Regular"/>
              </a:rPr>
              <a:t>la gratitud incrementa nuestra felicidad, actuando como protección contra la depresión y el estrés.</a:t>
            </a:r>
            <a:endParaRPr lang="es-MX" sz="3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s-MX" sz="3600" dirty="0">
                <a:latin typeface="Graphik Regular"/>
                <a:ea typeface="Graphik Regular"/>
                <a:cs typeface="Graphik Regular"/>
              </a:rPr>
              <a:t>La gratitud mejora la forma de ver la vida, mejora la resiliencia, autoestima y fortaleza mental.</a:t>
            </a:r>
            <a:endParaRPr lang="es-MX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12163029" cy="68580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89"/>
          <a:stretch/>
        </p:blipFill>
        <p:spPr>
          <a:xfrm>
            <a:off x="3224014" y="4110420"/>
            <a:ext cx="57150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7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</TotalTime>
  <Words>119</Words>
  <Application>Microsoft Office PowerPoint</Application>
  <PresentationFormat>Panorámica</PresentationFormat>
  <Paragraphs>13</Paragraphs>
  <Slides>8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Freestyle Script</vt:lpstr>
      <vt:lpstr>Graphik Regular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17</cp:revision>
  <dcterms:created xsi:type="dcterms:W3CDTF">2022-06-22T15:08:44Z</dcterms:created>
  <dcterms:modified xsi:type="dcterms:W3CDTF">2022-06-22T17:41:24Z</dcterms:modified>
</cp:coreProperties>
</file>