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4" r:id="rId2"/>
    <p:sldId id="275" r:id="rId3"/>
    <p:sldId id="276" r:id="rId4"/>
    <p:sldId id="278" r:id="rId5"/>
    <p:sldId id="280" r:id="rId6"/>
    <p:sldId id="267" r:id="rId7"/>
    <p:sldId id="268" r:id="rId8"/>
    <p:sldId id="279" r:id="rId9"/>
    <p:sldId id="263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BOTHO CLEMENTE" initials="EBC" lastIdx="2" clrIdx="0">
    <p:extLst>
      <p:ext uri="{19B8F6BF-5375-455C-9EA6-DF929625EA0E}">
        <p15:presenceInfo xmlns:p15="http://schemas.microsoft.com/office/powerpoint/2012/main" userId="S-1-5-21-867570620-4106212892-3317192986-23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CC009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947" autoAdjust="0"/>
  </p:normalViewPr>
  <p:slideViewPr>
    <p:cSldViewPr snapToGrid="0">
      <p:cViewPr varScale="1">
        <p:scale>
          <a:sx n="78" d="100"/>
          <a:sy n="78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FD9A1-3C70-476D-90BC-532DE38F65C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</dgm:pt>
    <dgm:pt modelId="{35B5E5CE-E10F-45E8-B699-DF7233A12BF1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Ingreso</a:t>
          </a:r>
        </a:p>
      </dgm:t>
    </dgm:pt>
    <dgm:pt modelId="{E625CD16-2A7E-412D-BCE7-9BA1C7944862}" type="parTrans" cxnId="{6FA80A5C-B6E7-4882-9E1B-BC1744ECB2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2EAE-E533-4B2C-8C7F-D8C3E0BEAE00}" type="sibTrans" cxnId="{6FA80A5C-B6E7-4882-9E1B-BC1744ECB2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9A281-DEBA-4D4E-9036-A2B05335C6F0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Permanencia</a:t>
          </a:r>
        </a:p>
      </dgm:t>
    </dgm:pt>
    <dgm:pt modelId="{E95D4061-2244-4845-B48B-AF16E65FD6A8}" type="parTrans" cxnId="{F9A103D8-0E6F-4CF0-ABAA-3266636CBD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5C239-B54C-4C46-B497-3A314398F55D}" type="sibTrans" cxnId="{F9A103D8-0E6F-4CF0-ABAA-3266636CBD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1DB31-61E6-4DBB-9069-E8AE1B2550EF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Egreso</a:t>
          </a:r>
        </a:p>
      </dgm:t>
    </dgm:pt>
    <dgm:pt modelId="{C70C4591-FE89-4C20-AA5F-10E06CB234BB}" type="parTrans" cxnId="{255107FD-4ED8-48B7-BB75-0B81A268027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55E66-01D0-4D41-AF66-2947FC2F4BBB}" type="sibTrans" cxnId="{255107FD-4ED8-48B7-BB75-0B81A268027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1E707-4B6C-4CFB-96B2-4DD05CDB947C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Brindar al aspirante las condiciones pertinentes de ingreso.</a:t>
          </a:r>
        </a:p>
      </dgm:t>
    </dgm:pt>
    <dgm:pt modelId="{39CD6F2C-EA7E-4B0F-ACDE-7ADBB75167F2}" type="parTrans" cxnId="{02D9EA1C-DC77-4C9D-90F8-2FD6CB119714}">
      <dgm:prSet/>
      <dgm:spPr/>
      <dgm:t>
        <a:bodyPr/>
        <a:lstStyle/>
        <a:p>
          <a:endParaRPr lang="es-MX"/>
        </a:p>
      </dgm:t>
    </dgm:pt>
    <dgm:pt modelId="{10BEC6F4-47CA-4BAB-B951-F854BD5ADADA}" type="sibTrans" cxnId="{02D9EA1C-DC77-4C9D-90F8-2FD6CB119714}">
      <dgm:prSet/>
      <dgm:spPr/>
      <dgm:t>
        <a:bodyPr/>
        <a:lstStyle/>
        <a:p>
          <a:endParaRPr lang="es-MX"/>
        </a:p>
      </dgm:t>
    </dgm:pt>
    <dgm:pt modelId="{AC0E91CB-0F60-4316-8AC2-0C39A8B81077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Mantener el porcentaje de retención de estudiantes en los primeros tres cuatrimestres. </a:t>
          </a:r>
        </a:p>
      </dgm:t>
    </dgm:pt>
    <dgm:pt modelId="{9C27C719-185B-4FB6-A5EA-CD226DF4A192}" type="parTrans" cxnId="{6B629F01-4D20-45A1-97FF-FD86622DD31B}">
      <dgm:prSet/>
      <dgm:spPr/>
      <dgm:t>
        <a:bodyPr/>
        <a:lstStyle/>
        <a:p>
          <a:endParaRPr lang="es-MX"/>
        </a:p>
      </dgm:t>
    </dgm:pt>
    <dgm:pt modelId="{82F17FC9-268A-4F10-B957-338E5117AEF0}" type="sibTrans" cxnId="{6B629F01-4D20-45A1-97FF-FD86622DD31B}">
      <dgm:prSet/>
      <dgm:spPr/>
      <dgm:t>
        <a:bodyPr/>
        <a:lstStyle/>
        <a:p>
          <a:endParaRPr lang="es-MX"/>
        </a:p>
      </dgm:t>
    </dgm:pt>
    <dgm:pt modelId="{D4BD40BF-406D-461A-9543-188FC5B5AE7C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Incrementar la eficiencia terminal y titulación en los Programas Educativos. </a:t>
          </a:r>
        </a:p>
      </dgm:t>
    </dgm:pt>
    <dgm:pt modelId="{521E89B2-E667-4E21-8E5E-A1BAEFC47F1D}" type="parTrans" cxnId="{F3591FE8-D2DE-4D5F-BCCF-9EB1FA8221CF}">
      <dgm:prSet/>
      <dgm:spPr/>
      <dgm:t>
        <a:bodyPr/>
        <a:lstStyle/>
        <a:p>
          <a:endParaRPr lang="es-MX"/>
        </a:p>
      </dgm:t>
    </dgm:pt>
    <dgm:pt modelId="{10A57B82-1CCA-4D40-AE94-1A3DF951BC46}" type="sibTrans" cxnId="{F3591FE8-D2DE-4D5F-BCCF-9EB1FA8221CF}">
      <dgm:prSet/>
      <dgm:spPr/>
      <dgm:t>
        <a:bodyPr/>
        <a:lstStyle/>
        <a:p>
          <a:endParaRPr lang="es-MX"/>
        </a:p>
      </dgm:t>
    </dgm:pt>
    <dgm:pt modelId="{D9F3DA55-3439-4F54-B00E-A75D6036DF1F}" type="pres">
      <dgm:prSet presAssocID="{F46FD9A1-3C70-476D-90BC-532DE38F65C6}" presName="Name0" presStyleCnt="0">
        <dgm:presLayoutVars>
          <dgm:dir/>
          <dgm:animLvl val="lvl"/>
          <dgm:resizeHandles val="exact"/>
        </dgm:presLayoutVars>
      </dgm:prSet>
      <dgm:spPr/>
    </dgm:pt>
    <dgm:pt modelId="{AFE5EC68-8E34-4952-B977-DBABBB53E66A}" type="pres">
      <dgm:prSet presAssocID="{35B5E5CE-E10F-45E8-B699-DF7233A12BF1}" presName="linNode" presStyleCnt="0"/>
      <dgm:spPr/>
    </dgm:pt>
    <dgm:pt modelId="{58E32B97-C28C-4B3E-B917-B74C0869085D}" type="pres">
      <dgm:prSet presAssocID="{35B5E5CE-E10F-45E8-B699-DF7233A12BF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3AA619-B754-4A27-ACB9-FBD69D4F919F}" type="pres">
      <dgm:prSet presAssocID="{35B5E5CE-E10F-45E8-B699-DF7233A12BF1}" presName="descendantText" presStyleLbl="alignAccFollowNode1" presStyleIdx="0" presStyleCnt="3">
        <dgm:presLayoutVars>
          <dgm:bulletEnabled val="1"/>
        </dgm:presLayoutVars>
      </dgm:prSet>
      <dgm:spPr/>
    </dgm:pt>
    <dgm:pt modelId="{48186555-708C-4B0E-98E8-C4E60AFD3719}" type="pres">
      <dgm:prSet presAssocID="{9E5F2EAE-E533-4B2C-8C7F-D8C3E0BEAE00}" presName="sp" presStyleCnt="0"/>
      <dgm:spPr/>
    </dgm:pt>
    <dgm:pt modelId="{4FFA74DD-1A16-4563-9709-C6BF79F58EDB}" type="pres">
      <dgm:prSet presAssocID="{6559A281-DEBA-4D4E-9036-A2B05335C6F0}" presName="linNode" presStyleCnt="0"/>
      <dgm:spPr/>
    </dgm:pt>
    <dgm:pt modelId="{24DCA30F-A97D-4532-A27A-7AF41692D715}" type="pres">
      <dgm:prSet presAssocID="{6559A281-DEBA-4D4E-9036-A2B05335C6F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3BEC285-715A-48B8-882D-7FBB66484902}" type="pres">
      <dgm:prSet presAssocID="{6559A281-DEBA-4D4E-9036-A2B05335C6F0}" presName="descendantText" presStyleLbl="alignAccFollowNode1" presStyleIdx="1" presStyleCnt="3">
        <dgm:presLayoutVars>
          <dgm:bulletEnabled val="1"/>
        </dgm:presLayoutVars>
      </dgm:prSet>
      <dgm:spPr/>
    </dgm:pt>
    <dgm:pt modelId="{51AA022D-0E5A-40CC-8DD2-DFD82977FF95}" type="pres">
      <dgm:prSet presAssocID="{89A5C239-B54C-4C46-B497-3A314398F55D}" presName="sp" presStyleCnt="0"/>
      <dgm:spPr/>
    </dgm:pt>
    <dgm:pt modelId="{6240B8E3-3801-40E1-A992-DCE02FD0819E}" type="pres">
      <dgm:prSet presAssocID="{CE51DB31-61E6-4DBB-9069-E8AE1B2550EF}" presName="linNode" presStyleCnt="0"/>
      <dgm:spPr/>
    </dgm:pt>
    <dgm:pt modelId="{945890CE-8644-4F97-A36D-390BD3AE484F}" type="pres">
      <dgm:prSet presAssocID="{CE51DB31-61E6-4DBB-9069-E8AE1B2550E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2C9D30-3C09-4219-A0D6-3AC3982FE6C3}" type="pres">
      <dgm:prSet presAssocID="{CE51DB31-61E6-4DBB-9069-E8AE1B2550E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B629F01-4D20-45A1-97FF-FD86622DD31B}" srcId="{6559A281-DEBA-4D4E-9036-A2B05335C6F0}" destId="{AC0E91CB-0F60-4316-8AC2-0C39A8B81077}" srcOrd="0" destOrd="0" parTransId="{9C27C719-185B-4FB6-A5EA-CD226DF4A192}" sibTransId="{82F17FC9-268A-4F10-B957-338E5117AEF0}"/>
    <dgm:cxn modelId="{E4323D09-D408-45A0-AA23-9D395BE0B384}" type="presOf" srcId="{8321E707-4B6C-4CFB-96B2-4DD05CDB947C}" destId="{653AA619-B754-4A27-ACB9-FBD69D4F919F}" srcOrd="0" destOrd="0" presId="urn:microsoft.com/office/officeart/2005/8/layout/vList5"/>
    <dgm:cxn modelId="{037DFE1A-A2E5-4D11-8A40-42AC3A0AB792}" type="presOf" srcId="{F46FD9A1-3C70-476D-90BC-532DE38F65C6}" destId="{D9F3DA55-3439-4F54-B00E-A75D6036DF1F}" srcOrd="0" destOrd="0" presId="urn:microsoft.com/office/officeart/2005/8/layout/vList5"/>
    <dgm:cxn modelId="{02D9EA1C-DC77-4C9D-90F8-2FD6CB119714}" srcId="{35B5E5CE-E10F-45E8-B699-DF7233A12BF1}" destId="{8321E707-4B6C-4CFB-96B2-4DD05CDB947C}" srcOrd="0" destOrd="0" parTransId="{39CD6F2C-EA7E-4B0F-ACDE-7ADBB75167F2}" sibTransId="{10BEC6F4-47CA-4BAB-B951-F854BD5ADADA}"/>
    <dgm:cxn modelId="{81E0063A-27A7-4B1A-AAE1-F43EBE38D573}" type="presOf" srcId="{AC0E91CB-0F60-4316-8AC2-0C39A8B81077}" destId="{13BEC285-715A-48B8-882D-7FBB66484902}" srcOrd="0" destOrd="0" presId="urn:microsoft.com/office/officeart/2005/8/layout/vList5"/>
    <dgm:cxn modelId="{A3E8FB5B-421D-473E-ACCD-4B228C4D184C}" type="presOf" srcId="{6559A281-DEBA-4D4E-9036-A2B05335C6F0}" destId="{24DCA30F-A97D-4532-A27A-7AF41692D715}" srcOrd="0" destOrd="0" presId="urn:microsoft.com/office/officeart/2005/8/layout/vList5"/>
    <dgm:cxn modelId="{6FA80A5C-B6E7-4882-9E1B-BC1744ECB221}" srcId="{F46FD9A1-3C70-476D-90BC-532DE38F65C6}" destId="{35B5E5CE-E10F-45E8-B699-DF7233A12BF1}" srcOrd="0" destOrd="0" parTransId="{E625CD16-2A7E-412D-BCE7-9BA1C7944862}" sibTransId="{9E5F2EAE-E533-4B2C-8C7F-D8C3E0BEAE00}"/>
    <dgm:cxn modelId="{16C0345F-4433-4824-9BA3-2118E93588B3}" type="presOf" srcId="{35B5E5CE-E10F-45E8-B699-DF7233A12BF1}" destId="{58E32B97-C28C-4B3E-B917-B74C0869085D}" srcOrd="0" destOrd="0" presId="urn:microsoft.com/office/officeart/2005/8/layout/vList5"/>
    <dgm:cxn modelId="{62BB1776-5134-4F58-B63D-7FD115374189}" type="presOf" srcId="{CE51DB31-61E6-4DBB-9069-E8AE1B2550EF}" destId="{945890CE-8644-4F97-A36D-390BD3AE484F}" srcOrd="0" destOrd="0" presId="urn:microsoft.com/office/officeart/2005/8/layout/vList5"/>
    <dgm:cxn modelId="{BFA17989-30FA-4B19-A800-64331325FB0A}" type="presOf" srcId="{D4BD40BF-406D-461A-9543-188FC5B5AE7C}" destId="{8F2C9D30-3C09-4219-A0D6-3AC3982FE6C3}" srcOrd="0" destOrd="0" presId="urn:microsoft.com/office/officeart/2005/8/layout/vList5"/>
    <dgm:cxn modelId="{F9A103D8-0E6F-4CF0-ABAA-3266636CBD0F}" srcId="{F46FD9A1-3C70-476D-90BC-532DE38F65C6}" destId="{6559A281-DEBA-4D4E-9036-A2B05335C6F0}" srcOrd="1" destOrd="0" parTransId="{E95D4061-2244-4845-B48B-AF16E65FD6A8}" sibTransId="{89A5C239-B54C-4C46-B497-3A314398F55D}"/>
    <dgm:cxn modelId="{F3591FE8-D2DE-4D5F-BCCF-9EB1FA8221CF}" srcId="{CE51DB31-61E6-4DBB-9069-E8AE1B2550EF}" destId="{D4BD40BF-406D-461A-9543-188FC5B5AE7C}" srcOrd="0" destOrd="0" parTransId="{521E89B2-E667-4E21-8E5E-A1BAEFC47F1D}" sibTransId="{10A57B82-1CCA-4D40-AE94-1A3DF951BC46}"/>
    <dgm:cxn modelId="{255107FD-4ED8-48B7-BB75-0B81A268027B}" srcId="{F46FD9A1-3C70-476D-90BC-532DE38F65C6}" destId="{CE51DB31-61E6-4DBB-9069-E8AE1B2550EF}" srcOrd="2" destOrd="0" parTransId="{C70C4591-FE89-4C20-AA5F-10E06CB234BB}" sibTransId="{21755E66-01D0-4D41-AF66-2947FC2F4BBB}"/>
    <dgm:cxn modelId="{87D353F5-6A4A-4728-B9F6-401696121306}" type="presParOf" srcId="{D9F3DA55-3439-4F54-B00E-A75D6036DF1F}" destId="{AFE5EC68-8E34-4952-B977-DBABBB53E66A}" srcOrd="0" destOrd="0" presId="urn:microsoft.com/office/officeart/2005/8/layout/vList5"/>
    <dgm:cxn modelId="{91A0C852-2AA2-4444-BA9A-4A9AA0F34427}" type="presParOf" srcId="{AFE5EC68-8E34-4952-B977-DBABBB53E66A}" destId="{58E32B97-C28C-4B3E-B917-B74C0869085D}" srcOrd="0" destOrd="0" presId="urn:microsoft.com/office/officeart/2005/8/layout/vList5"/>
    <dgm:cxn modelId="{70473155-6E56-465E-81BB-F3BDFD5A7F83}" type="presParOf" srcId="{AFE5EC68-8E34-4952-B977-DBABBB53E66A}" destId="{653AA619-B754-4A27-ACB9-FBD69D4F919F}" srcOrd="1" destOrd="0" presId="urn:microsoft.com/office/officeart/2005/8/layout/vList5"/>
    <dgm:cxn modelId="{EDB7F7AB-C11C-42DA-80F9-E7586C438AC2}" type="presParOf" srcId="{D9F3DA55-3439-4F54-B00E-A75D6036DF1F}" destId="{48186555-708C-4B0E-98E8-C4E60AFD3719}" srcOrd="1" destOrd="0" presId="urn:microsoft.com/office/officeart/2005/8/layout/vList5"/>
    <dgm:cxn modelId="{C714D40F-DD82-4FE9-A176-FD6BD3A4A71D}" type="presParOf" srcId="{D9F3DA55-3439-4F54-B00E-A75D6036DF1F}" destId="{4FFA74DD-1A16-4563-9709-C6BF79F58EDB}" srcOrd="2" destOrd="0" presId="urn:microsoft.com/office/officeart/2005/8/layout/vList5"/>
    <dgm:cxn modelId="{E12514C0-D4D2-4374-A372-57A5614C3D51}" type="presParOf" srcId="{4FFA74DD-1A16-4563-9709-C6BF79F58EDB}" destId="{24DCA30F-A97D-4532-A27A-7AF41692D715}" srcOrd="0" destOrd="0" presId="urn:microsoft.com/office/officeart/2005/8/layout/vList5"/>
    <dgm:cxn modelId="{F6D1E6EA-40A8-420F-A493-C0205147AE14}" type="presParOf" srcId="{4FFA74DD-1A16-4563-9709-C6BF79F58EDB}" destId="{13BEC285-715A-48B8-882D-7FBB66484902}" srcOrd="1" destOrd="0" presId="urn:microsoft.com/office/officeart/2005/8/layout/vList5"/>
    <dgm:cxn modelId="{60E31D42-F976-401D-9CA2-E995CF6014B8}" type="presParOf" srcId="{D9F3DA55-3439-4F54-B00E-A75D6036DF1F}" destId="{51AA022D-0E5A-40CC-8DD2-DFD82977FF95}" srcOrd="3" destOrd="0" presId="urn:microsoft.com/office/officeart/2005/8/layout/vList5"/>
    <dgm:cxn modelId="{0AA842B6-3919-49D8-B7DD-EC1EA88FE4AB}" type="presParOf" srcId="{D9F3DA55-3439-4F54-B00E-A75D6036DF1F}" destId="{6240B8E3-3801-40E1-A992-DCE02FD0819E}" srcOrd="4" destOrd="0" presId="urn:microsoft.com/office/officeart/2005/8/layout/vList5"/>
    <dgm:cxn modelId="{F45C0E2B-930B-4BE6-8B88-67371FBA10B4}" type="presParOf" srcId="{6240B8E3-3801-40E1-A992-DCE02FD0819E}" destId="{945890CE-8644-4F97-A36D-390BD3AE484F}" srcOrd="0" destOrd="0" presId="urn:microsoft.com/office/officeart/2005/8/layout/vList5"/>
    <dgm:cxn modelId="{72112EB0-0576-47D9-8566-AA7C1060CF18}" type="presParOf" srcId="{6240B8E3-3801-40E1-A992-DCE02FD0819E}" destId="{8F2C9D30-3C09-4219-A0D6-3AC3982FE6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AA619-B754-4A27-ACB9-FBD69D4F919F}">
      <dsp:nvSpPr>
        <dsp:cNvPr id="0" name=""/>
        <dsp:cNvSpPr/>
      </dsp:nvSpPr>
      <dsp:spPr>
        <a:xfrm rot="5400000">
          <a:off x="5356045" y="-2113378"/>
          <a:ext cx="1039615" cy="55302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Brindar al aspirante las condiciones pertinentes de ingreso.</a:t>
          </a:r>
        </a:p>
      </dsp:txBody>
      <dsp:txXfrm rot="-5400000">
        <a:off x="3110746" y="182671"/>
        <a:ext cx="5479464" cy="938115"/>
      </dsp:txXfrm>
    </dsp:sp>
    <dsp:sp modelId="{58E32B97-C28C-4B3E-B917-B74C0869085D}">
      <dsp:nvSpPr>
        <dsp:cNvPr id="0" name=""/>
        <dsp:cNvSpPr/>
      </dsp:nvSpPr>
      <dsp:spPr>
        <a:xfrm>
          <a:off x="0" y="1968"/>
          <a:ext cx="3110745" cy="12995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latin typeface="Arial" panose="020B0604020202020204" pitchFamily="34" charset="0"/>
              <a:cs typeface="Arial" panose="020B0604020202020204" pitchFamily="34" charset="0"/>
            </a:rPr>
            <a:t>Ingreso</a:t>
          </a:r>
        </a:p>
      </dsp:txBody>
      <dsp:txXfrm>
        <a:off x="63437" y="65405"/>
        <a:ext cx="2983871" cy="1172645"/>
      </dsp:txXfrm>
    </dsp:sp>
    <dsp:sp modelId="{13BEC285-715A-48B8-882D-7FBB66484902}">
      <dsp:nvSpPr>
        <dsp:cNvPr id="0" name=""/>
        <dsp:cNvSpPr/>
      </dsp:nvSpPr>
      <dsp:spPr>
        <a:xfrm rot="5400000">
          <a:off x="5356045" y="-748883"/>
          <a:ext cx="1039615" cy="5530214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Mantener el porcentaje de retención de estudiantes en los primeros tres cuatrimestres. </a:t>
          </a:r>
        </a:p>
      </dsp:txBody>
      <dsp:txXfrm rot="-5400000">
        <a:off x="3110746" y="1547166"/>
        <a:ext cx="5479464" cy="938115"/>
      </dsp:txXfrm>
    </dsp:sp>
    <dsp:sp modelId="{24DCA30F-A97D-4532-A27A-7AF41692D715}">
      <dsp:nvSpPr>
        <dsp:cNvPr id="0" name=""/>
        <dsp:cNvSpPr/>
      </dsp:nvSpPr>
      <dsp:spPr>
        <a:xfrm>
          <a:off x="0" y="1366464"/>
          <a:ext cx="3110745" cy="1299519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latin typeface="Arial" panose="020B0604020202020204" pitchFamily="34" charset="0"/>
              <a:cs typeface="Arial" panose="020B0604020202020204" pitchFamily="34" charset="0"/>
            </a:rPr>
            <a:t>Permanencia</a:t>
          </a:r>
        </a:p>
      </dsp:txBody>
      <dsp:txXfrm>
        <a:off x="63437" y="1429901"/>
        <a:ext cx="2983871" cy="1172645"/>
      </dsp:txXfrm>
    </dsp:sp>
    <dsp:sp modelId="{8F2C9D30-3C09-4219-A0D6-3AC3982FE6C3}">
      <dsp:nvSpPr>
        <dsp:cNvPr id="0" name=""/>
        <dsp:cNvSpPr/>
      </dsp:nvSpPr>
      <dsp:spPr>
        <a:xfrm rot="5400000">
          <a:off x="5356045" y="615612"/>
          <a:ext cx="1039615" cy="5530214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Incrementar la eficiencia terminal y titulación en los Programas Educativos. </a:t>
          </a:r>
        </a:p>
      </dsp:txBody>
      <dsp:txXfrm rot="-5400000">
        <a:off x="3110746" y="2911661"/>
        <a:ext cx="5479464" cy="938115"/>
      </dsp:txXfrm>
    </dsp:sp>
    <dsp:sp modelId="{945890CE-8644-4F97-A36D-390BD3AE484F}">
      <dsp:nvSpPr>
        <dsp:cNvPr id="0" name=""/>
        <dsp:cNvSpPr/>
      </dsp:nvSpPr>
      <dsp:spPr>
        <a:xfrm>
          <a:off x="0" y="2730959"/>
          <a:ext cx="3110745" cy="129951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>
              <a:latin typeface="Arial" panose="020B0604020202020204" pitchFamily="34" charset="0"/>
              <a:cs typeface="Arial" panose="020B0604020202020204" pitchFamily="34" charset="0"/>
            </a:rPr>
            <a:t>Egreso</a:t>
          </a:r>
        </a:p>
      </dsp:txBody>
      <dsp:txXfrm>
        <a:off x="63437" y="2794396"/>
        <a:ext cx="2983871" cy="1172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612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066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478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7056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663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047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688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209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62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297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255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288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15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110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83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663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79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07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4EDB-03FD-4836-8720-FCE2EFC7C761}" type="datetimeFigureOut">
              <a:rPr lang="es-MX" smtClean="0"/>
              <a:t>21/06/2022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F83A-35E4-4CEB-B29F-FEF35DAC980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590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1837" y="17086"/>
            <a:ext cx="9144000" cy="6289474"/>
            <a:chOff x="0" y="0"/>
            <a:chExt cx="19200" cy="9960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633"/>
              <a:ext cx="10470" cy="6257"/>
            </a:xfrm>
            <a:custGeom>
              <a:avLst/>
              <a:gdLst>
                <a:gd name="T0" fmla="*/ 0 w 10470"/>
                <a:gd name="T1" fmla="+- 0 1634 1634"/>
                <a:gd name="T2" fmla="*/ 1634 h 6257"/>
                <a:gd name="T3" fmla="*/ 0 w 10470"/>
                <a:gd name="T4" fmla="+- 0 3995 1634"/>
                <a:gd name="T5" fmla="*/ 3995 h 6257"/>
                <a:gd name="T6" fmla="*/ 9650 w 10470"/>
                <a:gd name="T7" fmla="+- 0 7890 1634"/>
                <a:gd name="T8" fmla="*/ 7890 h 6257"/>
                <a:gd name="T9" fmla="*/ 10469 w 10470"/>
                <a:gd name="T10" fmla="+- 0 5860 1634"/>
                <a:gd name="T11" fmla="*/ 5860 h 6257"/>
                <a:gd name="T12" fmla="*/ 0 w 10470"/>
                <a:gd name="T13" fmla="+- 0 1634 1634"/>
                <a:gd name="T14" fmla="*/ 1634 h 6257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0470" h="6257">
                  <a:moveTo>
                    <a:pt x="0" y="0"/>
                  </a:moveTo>
                  <a:lnTo>
                    <a:pt x="0" y="2361"/>
                  </a:lnTo>
                  <a:lnTo>
                    <a:pt x="9650" y="6256"/>
                  </a:lnTo>
                  <a:lnTo>
                    <a:pt x="10469" y="4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6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8687" y="1236"/>
              <a:ext cx="10513" cy="6704"/>
            </a:xfrm>
            <a:custGeom>
              <a:avLst/>
              <a:gdLst>
                <a:gd name="T0" fmla="+- 0 19200 8687"/>
                <a:gd name="T1" fmla="*/ T0 w 10513"/>
                <a:gd name="T2" fmla="+- 0 1236 1236"/>
                <a:gd name="T3" fmla="*/ 1236 h 6704"/>
                <a:gd name="T4" fmla="+- 0 8687 8687"/>
                <a:gd name="T5" fmla="*/ T4 w 10513"/>
                <a:gd name="T6" fmla="+- 0 5941 1236"/>
                <a:gd name="T7" fmla="*/ 5941 h 6704"/>
                <a:gd name="T8" fmla="+- 0 9581 8687"/>
                <a:gd name="T9" fmla="*/ T8 w 10513"/>
                <a:gd name="T10" fmla="+- 0 7940 1236"/>
                <a:gd name="T11" fmla="*/ 7940 h 6704"/>
                <a:gd name="T12" fmla="+- 0 19200 8687"/>
                <a:gd name="T13" fmla="*/ T12 w 10513"/>
                <a:gd name="T14" fmla="+- 0 3635 1236"/>
                <a:gd name="T15" fmla="*/ 3635 h 6704"/>
                <a:gd name="T16" fmla="+- 0 19200 8687"/>
                <a:gd name="T17" fmla="*/ T16 w 10513"/>
                <a:gd name="T18" fmla="+- 0 1236 1236"/>
                <a:gd name="T19" fmla="*/ 1236 h 67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0513" h="6704">
                  <a:moveTo>
                    <a:pt x="10513" y="0"/>
                  </a:moveTo>
                  <a:lnTo>
                    <a:pt x="0" y="4705"/>
                  </a:lnTo>
                  <a:lnTo>
                    <a:pt x="894" y="6704"/>
                  </a:lnTo>
                  <a:lnTo>
                    <a:pt x="10513" y="2399"/>
                  </a:lnTo>
                  <a:lnTo>
                    <a:pt x="10513" y="0"/>
                  </a:lnTo>
                  <a:close/>
                </a:path>
              </a:pathLst>
            </a:custGeom>
            <a:solidFill>
              <a:srgbClr val="92D05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9600" y="1221"/>
              <a:ext cx="9600" cy="7600"/>
            </a:xfrm>
            <a:custGeom>
              <a:avLst/>
              <a:gdLst>
                <a:gd name="T0" fmla="+- 0 19200 9600"/>
                <a:gd name="T1" fmla="*/ T0 w 9600"/>
                <a:gd name="T2" fmla="+- 0 1221 1221"/>
                <a:gd name="T3" fmla="*/ 1221 h 7600"/>
                <a:gd name="T4" fmla="+- 0 9600 9600"/>
                <a:gd name="T5" fmla="*/ T4 w 9600"/>
                <a:gd name="T6" fmla="+- 0 5522 1221"/>
                <a:gd name="T7" fmla="*/ 5522 h 7600"/>
                <a:gd name="T8" fmla="+- 0 19200 9600"/>
                <a:gd name="T9" fmla="*/ T8 w 9600"/>
                <a:gd name="T10" fmla="+- 0 8821 1221"/>
                <a:gd name="T11" fmla="*/ 8821 h 7600"/>
                <a:gd name="T12" fmla="+- 0 19200 9600"/>
                <a:gd name="T13" fmla="*/ T12 w 9600"/>
                <a:gd name="T14" fmla="+- 0 1221 1221"/>
                <a:gd name="T15" fmla="*/ 1221 h 76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600" h="7600">
                  <a:moveTo>
                    <a:pt x="9600" y="0"/>
                  </a:moveTo>
                  <a:lnTo>
                    <a:pt x="0" y="4301"/>
                  </a:lnTo>
                  <a:lnTo>
                    <a:pt x="9600" y="7600"/>
                  </a:lnTo>
                  <a:lnTo>
                    <a:pt x="960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80" y="8160"/>
              <a:ext cx="233" cy="18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00" cy="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8" y="3672"/>
              <a:ext cx="3000" cy="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" y="6998"/>
              <a:ext cx="7656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25" y="1420"/>
              <a:ext cx="9275" cy="4221"/>
            </a:xfrm>
            <a:custGeom>
              <a:avLst/>
              <a:gdLst>
                <a:gd name="T0" fmla="+- 0 19176 9926"/>
                <a:gd name="T1" fmla="*/ T0 w 9275"/>
                <a:gd name="T2" fmla="+- 0 1421 1421"/>
                <a:gd name="T3" fmla="*/ 1421 h 4221"/>
                <a:gd name="T4" fmla="+- 0 9926 9926"/>
                <a:gd name="T5" fmla="*/ T4 w 9275"/>
                <a:gd name="T6" fmla="+- 0 5561 1421"/>
                <a:gd name="T7" fmla="*/ 5561 h 4221"/>
                <a:gd name="T8" fmla="+- 0 9962 9926"/>
                <a:gd name="T9" fmla="*/ T8 w 9275"/>
                <a:gd name="T10" fmla="+- 0 5641 1421"/>
                <a:gd name="T11" fmla="*/ 5641 h 4221"/>
                <a:gd name="T12" fmla="+- 0 19200 9926"/>
                <a:gd name="T13" fmla="*/ T12 w 9275"/>
                <a:gd name="T14" fmla="+- 0 1507 1421"/>
                <a:gd name="T15" fmla="*/ 1507 h 4221"/>
                <a:gd name="T16" fmla="+- 0 19200 9926"/>
                <a:gd name="T17" fmla="*/ T16 w 9275"/>
                <a:gd name="T18" fmla="+- 0 1474 1421"/>
                <a:gd name="T19" fmla="*/ 1474 h 4221"/>
                <a:gd name="T20" fmla="+- 0 19176 9926"/>
                <a:gd name="T21" fmla="*/ T20 w 9275"/>
                <a:gd name="T22" fmla="+- 0 1421 1421"/>
                <a:gd name="T23" fmla="*/ 1421 h 42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9275" h="4221">
                  <a:moveTo>
                    <a:pt x="9250" y="0"/>
                  </a:moveTo>
                  <a:lnTo>
                    <a:pt x="0" y="4140"/>
                  </a:lnTo>
                  <a:lnTo>
                    <a:pt x="36" y="4220"/>
                  </a:lnTo>
                  <a:lnTo>
                    <a:pt x="9274" y="86"/>
                  </a:lnTo>
                  <a:lnTo>
                    <a:pt x="9274" y="53"/>
                  </a:lnTo>
                  <a:lnTo>
                    <a:pt x="9250" y="0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0" y="0"/>
              <a:ext cx="19200" cy="5081"/>
            </a:xfrm>
            <a:custGeom>
              <a:avLst/>
              <a:gdLst>
                <a:gd name="T0" fmla="*/ 19200 w 19200"/>
                <a:gd name="T1" fmla="*/ 0 h 5081"/>
                <a:gd name="T2" fmla="*/ 0 w 19200"/>
                <a:gd name="T3" fmla="*/ 0 h 5081"/>
                <a:gd name="T4" fmla="*/ 0 w 19200"/>
                <a:gd name="T5" fmla="*/ 806 h 5081"/>
                <a:gd name="T6" fmla="*/ 9601 w 19200"/>
                <a:gd name="T7" fmla="*/ 5081 h 5081"/>
                <a:gd name="T8" fmla="*/ 19200 w 19200"/>
                <a:gd name="T9" fmla="*/ 807 h 5081"/>
                <a:gd name="T10" fmla="*/ 19200 w 19200"/>
                <a:gd name="T11" fmla="*/ 0 h 5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00" h="5081">
                  <a:moveTo>
                    <a:pt x="19200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9601" y="5081"/>
                  </a:lnTo>
                  <a:lnTo>
                    <a:pt x="19200" y="807"/>
                  </a:lnTo>
                  <a:lnTo>
                    <a:pt x="19200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5167139" y="5791100"/>
            <a:ext cx="3324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Junio 2022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549685" y="4072287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b="1" dirty="0"/>
              <a:t>Nombre del eje</a:t>
            </a:r>
          </a:p>
          <a:p>
            <a:pPr algn="ctr"/>
            <a:r>
              <a:rPr lang="es-MX" sz="3200" dirty="0"/>
              <a:t>Ingreso- Permanencia - Egreso</a:t>
            </a:r>
            <a:endParaRPr lang="es-MX" sz="3200" b="1" dirty="0"/>
          </a:p>
        </p:txBody>
      </p:sp>
      <p:sp>
        <p:nvSpPr>
          <p:cNvPr id="18" name="Rectángulo 17"/>
          <p:cNvSpPr/>
          <p:nvPr/>
        </p:nvSpPr>
        <p:spPr>
          <a:xfrm>
            <a:off x="693207" y="5979572"/>
            <a:ext cx="3283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y planeación</a:t>
            </a:r>
          </a:p>
        </p:txBody>
      </p:sp>
    </p:spTree>
    <p:extLst>
      <p:ext uri="{BB962C8B-B14F-4D97-AF65-F5344CB8AC3E}">
        <p14:creationId xmlns:p14="http://schemas.microsoft.com/office/powerpoint/2010/main" val="288233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F6A5875-050B-FBB7-CD93-2BEF75929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97" t="24261" r="17158" b="9388"/>
          <a:stretch/>
        </p:blipFill>
        <p:spPr>
          <a:xfrm>
            <a:off x="2519082" y="896464"/>
            <a:ext cx="3317308" cy="5836031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-282334" y="90867"/>
            <a:ext cx="2801416" cy="189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E9CA117-62D1-C968-960C-7AA05076306B}"/>
              </a:ext>
            </a:extLst>
          </p:cNvPr>
          <p:cNvSpPr txBox="1"/>
          <p:nvPr/>
        </p:nvSpPr>
        <p:spPr>
          <a:xfrm>
            <a:off x="170239" y="170330"/>
            <a:ext cx="7777847" cy="41043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Retención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8027BF9-D496-ABC5-87B4-B0CED863AF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18" t="15751" r="34706" b="15055"/>
          <a:stretch/>
        </p:blipFill>
        <p:spPr>
          <a:xfrm>
            <a:off x="5687043" y="842683"/>
            <a:ext cx="3451413" cy="477197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7822FF5-F602-A2EF-21A9-02F9B9901F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509" t="21572" r="16173" b="9999"/>
          <a:stretch/>
        </p:blipFill>
        <p:spPr>
          <a:xfrm>
            <a:off x="5280211" y="3872753"/>
            <a:ext cx="3962401" cy="33707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D14B8B3-80D7-233A-C1BC-7E458AC13E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490" t="24641" r="17549" b="26315"/>
          <a:stretch/>
        </p:blipFill>
        <p:spPr>
          <a:xfrm>
            <a:off x="19298" y="2086024"/>
            <a:ext cx="2801416" cy="47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-667448" y="171705"/>
            <a:ext cx="5893522" cy="1764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D5512220-EDFA-CC20-1AA9-0E69C4670F66}"/>
              </a:ext>
            </a:extLst>
          </p:cNvPr>
          <p:cNvSpPr txBox="1"/>
          <p:nvPr/>
        </p:nvSpPr>
        <p:spPr>
          <a:xfrm>
            <a:off x="757324" y="194103"/>
            <a:ext cx="6684800" cy="41043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Egreso</a:t>
            </a:r>
          </a:p>
        </p:txBody>
      </p:sp>
      <p:pic>
        <p:nvPicPr>
          <p:cNvPr id="2050" name="Picture 2" descr="Puede ser un dibujo animado">
            <a:extLst>
              <a:ext uri="{FF2B5EF4-FFF2-40B4-BE49-F238E27FC236}">
                <a16:creationId xmlns:a16="http://schemas.microsoft.com/office/drawing/2014/main" id="{C099A7F2-130C-5F7D-83BC-00203FC9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60612"/>
            <a:ext cx="4572000" cy="5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B0E8EF8-A2E4-8EB7-9481-181A8E87C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3715"/>
            <a:ext cx="4571999" cy="247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FE0D456-6E12-2B64-310C-87C949A9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" y="1824122"/>
            <a:ext cx="4585371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51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FE0D0-626F-FA43-9A0A-43417A75BA65}"/>
              </a:ext>
            </a:extLst>
          </p:cNvPr>
          <p:cNvSpPr txBox="1"/>
          <p:nvPr/>
        </p:nvSpPr>
        <p:spPr>
          <a:xfrm>
            <a:off x="313764" y="2402541"/>
            <a:ext cx="7454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dirty="0">
                <a:latin typeface="AR CENA" panose="02000000000000000000" pitchFamily="2" charset="0"/>
                <a:cs typeface="Arial" panose="020B0604020202020204" pitchFamily="34" charset="0"/>
              </a:rPr>
              <a:t>¡Gracias por su atención!</a:t>
            </a:r>
            <a:endParaRPr lang="es-MX" sz="66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8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5929" y="37577"/>
            <a:ext cx="9138078" cy="6820423"/>
            <a:chOff x="0" y="0"/>
            <a:chExt cx="19200" cy="10800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0" y="0"/>
              <a:ext cx="14498" cy="10800"/>
            </a:xfrm>
            <a:custGeom>
              <a:avLst/>
              <a:gdLst>
                <a:gd name="T0" fmla="*/ 4903 w 14498"/>
                <a:gd name="T1" fmla="*/ 0 h 10800"/>
                <a:gd name="T2" fmla="*/ 0 w 14498"/>
                <a:gd name="T3" fmla="*/ 5520 h 10800"/>
                <a:gd name="T4" fmla="*/ 0 w 14498"/>
                <a:gd name="T5" fmla="*/ 10800 h 10800"/>
                <a:gd name="T6" fmla="*/ 14498 w 14498"/>
                <a:gd name="T7" fmla="*/ 10800 h 10800"/>
                <a:gd name="T8" fmla="*/ 4903 w 14498"/>
                <a:gd name="T9" fmla="*/ 0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98" h="10800">
                  <a:moveTo>
                    <a:pt x="4903" y="0"/>
                  </a:moveTo>
                  <a:lnTo>
                    <a:pt x="0" y="5520"/>
                  </a:lnTo>
                  <a:lnTo>
                    <a:pt x="0" y="10800"/>
                  </a:lnTo>
                  <a:lnTo>
                    <a:pt x="14498" y="10800"/>
                  </a:lnTo>
                  <a:lnTo>
                    <a:pt x="4903" y="0"/>
                  </a:lnTo>
                  <a:close/>
                </a:path>
              </a:pathLst>
            </a:custGeom>
            <a:solidFill>
              <a:srgbClr val="92D05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278" y="0"/>
              <a:ext cx="15922" cy="10800"/>
            </a:xfrm>
            <a:custGeom>
              <a:avLst/>
              <a:gdLst>
                <a:gd name="T0" fmla="+- 0 19200 3279"/>
                <a:gd name="T1" fmla="*/ T0 w 15922"/>
                <a:gd name="T2" fmla="*/ 0 h 10800"/>
                <a:gd name="T3" fmla="+- 0 3279 3279"/>
                <a:gd name="T4" fmla="*/ T3 w 15922"/>
                <a:gd name="T5" fmla="*/ 0 h 10800"/>
                <a:gd name="T6" fmla="+- 0 12873 3279"/>
                <a:gd name="T7" fmla="*/ T6 w 15922"/>
                <a:gd name="T8" fmla="*/ 10800 h 10800"/>
                <a:gd name="T9" fmla="+- 0 12903 3279"/>
                <a:gd name="T10" fmla="*/ T9 w 15922"/>
                <a:gd name="T11" fmla="*/ 10800 h 10800"/>
                <a:gd name="T12" fmla="+- 0 19200 3279"/>
                <a:gd name="T13" fmla="*/ T12 w 15922"/>
                <a:gd name="T14" fmla="*/ 3712 h 10800"/>
                <a:gd name="T15" fmla="+- 0 19200 3279"/>
                <a:gd name="T16" fmla="*/ T15 w 15922"/>
                <a:gd name="T17" fmla="*/ 0 h 108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</a:cxnLst>
              <a:rect l="0" t="0" r="r" b="b"/>
              <a:pathLst>
                <a:path w="15922" h="10800">
                  <a:moveTo>
                    <a:pt x="15921" y="0"/>
                  </a:moveTo>
                  <a:lnTo>
                    <a:pt x="0" y="0"/>
                  </a:lnTo>
                  <a:lnTo>
                    <a:pt x="9594" y="10800"/>
                  </a:lnTo>
                  <a:lnTo>
                    <a:pt x="9624" y="10800"/>
                  </a:lnTo>
                  <a:lnTo>
                    <a:pt x="15921" y="3712"/>
                  </a:lnTo>
                  <a:lnTo>
                    <a:pt x="15921" y="0"/>
                  </a:lnTo>
                  <a:close/>
                </a:path>
              </a:pathLst>
            </a:custGeom>
            <a:solidFill>
              <a:srgbClr val="002060">
                <a:alpha val="580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97"/>
              <a:ext cx="3045" cy="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8" y="4404"/>
              <a:ext cx="4000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0" y="0"/>
              <a:ext cx="19200" cy="10800"/>
            </a:xfrm>
            <a:custGeom>
              <a:avLst/>
              <a:gdLst>
                <a:gd name="T0" fmla="*/ 4640 w 19200"/>
                <a:gd name="T1" fmla="*/ 0 h 10800"/>
                <a:gd name="T2" fmla="*/ 4524 w 19200"/>
                <a:gd name="T3" fmla="*/ 0 h 10800"/>
                <a:gd name="T4" fmla="*/ 0 w 19200"/>
                <a:gd name="T5" fmla="*/ 5194 h 10800"/>
                <a:gd name="T6" fmla="*/ 0 w 19200"/>
                <a:gd name="T7" fmla="*/ 5328 h 10800"/>
                <a:gd name="T8" fmla="*/ 4640 w 19200"/>
                <a:gd name="T9" fmla="*/ 0 h 10800"/>
                <a:gd name="T10" fmla="*/ 19200 w 19200"/>
                <a:gd name="T11" fmla="*/ 3938 h 10800"/>
                <a:gd name="T12" fmla="*/ 13223 w 19200"/>
                <a:gd name="T13" fmla="*/ 10800 h 10800"/>
                <a:gd name="T14" fmla="*/ 13340 w 19200"/>
                <a:gd name="T15" fmla="*/ 10800 h 10800"/>
                <a:gd name="T16" fmla="*/ 19200 w 19200"/>
                <a:gd name="T17" fmla="*/ 4072 h 10800"/>
                <a:gd name="T18" fmla="*/ 19200 w 19200"/>
                <a:gd name="T19" fmla="*/ 3938 h 10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00" h="10800">
                  <a:moveTo>
                    <a:pt x="4640" y="0"/>
                  </a:moveTo>
                  <a:lnTo>
                    <a:pt x="4524" y="0"/>
                  </a:lnTo>
                  <a:lnTo>
                    <a:pt x="0" y="5194"/>
                  </a:lnTo>
                  <a:lnTo>
                    <a:pt x="0" y="5328"/>
                  </a:lnTo>
                  <a:lnTo>
                    <a:pt x="4640" y="0"/>
                  </a:lnTo>
                  <a:close/>
                  <a:moveTo>
                    <a:pt x="19200" y="3938"/>
                  </a:moveTo>
                  <a:lnTo>
                    <a:pt x="13223" y="10800"/>
                  </a:lnTo>
                  <a:lnTo>
                    <a:pt x="13340" y="10800"/>
                  </a:lnTo>
                  <a:lnTo>
                    <a:pt x="19200" y="4072"/>
                  </a:lnTo>
                  <a:lnTo>
                    <a:pt x="19200" y="3938"/>
                  </a:lnTo>
                  <a:close/>
                </a:path>
              </a:pathLst>
            </a:custGeom>
            <a:solidFill>
              <a:srgbClr val="FF9300">
                <a:alpha val="901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086439" y="258702"/>
            <a:ext cx="539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Consejo Técnico de la Educación Superior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2030460"/>
            <a:ext cx="5472608" cy="1325563"/>
          </a:xfrm>
        </p:spPr>
        <p:txBody>
          <a:bodyPr>
            <a:normAutofit/>
          </a:bodyPr>
          <a:lstStyle/>
          <a:p>
            <a:r>
              <a:rPr lang="es-MX" b="1" dirty="0"/>
              <a:t>Nombre del eje</a:t>
            </a:r>
            <a:br>
              <a:rPr lang="es-MX" dirty="0">
                <a:solidFill>
                  <a:srgbClr val="000000"/>
                </a:solidFill>
              </a:rPr>
            </a:br>
            <a:endParaRPr lang="es-MX" dirty="0"/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179512" y="3877613"/>
            <a:ext cx="2304256" cy="2298103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Ingreso, permanencia y egreso</a:t>
            </a:r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E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2706335" y="3792030"/>
            <a:ext cx="59935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Indicadores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>
                <a:ea typeface="Eurostile" charset="0"/>
                <a:cs typeface="Eurostile" charset="0"/>
              </a:rPr>
              <a:t>Porcentaje de absorción  de matrícula de las IEMS.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>
                <a:ea typeface="Eurostile" charset="0"/>
                <a:cs typeface="Eurostile" charset="0"/>
              </a:rPr>
              <a:t>Porcentaje de retención de matrícula al termino del periodo escolar.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>
                <a:ea typeface="Eurostile" charset="0"/>
                <a:cs typeface="Eurostile" charset="0"/>
              </a:rPr>
              <a:t>Porcentaje de eficiencia terminal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400" dirty="0"/>
              <a:t>Porcentaje de titulación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_tradn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1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91880" y="836712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graphicFrame>
        <p:nvGraphicFramePr>
          <p:cNvPr id="7" name="Diagrama 6"/>
          <p:cNvGraphicFramePr/>
          <p:nvPr/>
        </p:nvGraphicFramePr>
        <p:xfrm>
          <a:off x="308628" y="1844824"/>
          <a:ext cx="86409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58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50" y="51858"/>
            <a:ext cx="8083550" cy="735541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</a:rPr>
              <a:t>Indicador de permanencia</a:t>
            </a:r>
            <a:endParaRPr lang="es-MX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FF4CC7D-F075-F39C-BA6C-36D4638BB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52373"/>
              </p:ext>
            </p:extLst>
          </p:nvPr>
        </p:nvGraphicFramePr>
        <p:xfrm>
          <a:off x="143993" y="1014281"/>
          <a:ext cx="8833191" cy="555951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341695">
                  <a:extLst>
                    <a:ext uri="{9D8B030D-6E8A-4147-A177-3AD203B41FA5}">
                      <a16:colId xmlns:a16="http://schemas.microsoft.com/office/drawing/2014/main" val="891330256"/>
                    </a:ext>
                  </a:extLst>
                </a:gridCol>
                <a:gridCol w="1163832">
                  <a:extLst>
                    <a:ext uri="{9D8B030D-6E8A-4147-A177-3AD203B41FA5}">
                      <a16:colId xmlns:a16="http://schemas.microsoft.com/office/drawing/2014/main" val="2704504034"/>
                    </a:ext>
                  </a:extLst>
                </a:gridCol>
                <a:gridCol w="1163832">
                  <a:extLst>
                    <a:ext uri="{9D8B030D-6E8A-4147-A177-3AD203B41FA5}">
                      <a16:colId xmlns:a16="http://schemas.microsoft.com/office/drawing/2014/main" val="928925443"/>
                    </a:ext>
                  </a:extLst>
                </a:gridCol>
                <a:gridCol w="1163832">
                  <a:extLst>
                    <a:ext uri="{9D8B030D-6E8A-4147-A177-3AD203B41FA5}">
                      <a16:colId xmlns:a16="http://schemas.microsoft.com/office/drawing/2014/main" val="2194725726"/>
                    </a:ext>
                  </a:extLst>
                </a:gridCol>
              </a:tblGrid>
              <a:tr h="11704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3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Carrera</a:t>
                      </a:r>
                      <a:endParaRPr lang="es-MX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 septiembre 2020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Activos al final del 3er. Ctre. (mayo-agosto 2021)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 retención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36537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MECÁNICA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76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19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25%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66567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ADMINISTRACIÓN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136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81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60%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55332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TURISMO*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90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54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60%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90568"/>
                  </a:ext>
                </a:extLst>
              </a:tr>
              <a:tr h="52964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ENERGÍAS RENOVABLES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53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33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62%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65082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MECATRÓNICA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125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72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58%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12182"/>
                  </a:ext>
                </a:extLst>
              </a:tr>
              <a:tr h="52964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PROCESOS ALIMENTARIOS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45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17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38%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68157"/>
                  </a:ext>
                </a:extLst>
              </a:tr>
              <a:tr h="52964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TECNOLOGÍAS DE LA INFORMACIÓN*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103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64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62%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55044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GASTRONOMÍA*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162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81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50%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999367"/>
                  </a:ext>
                </a:extLst>
              </a:tr>
              <a:tr h="4666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*Incluye datos de la UAT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790</a:t>
                      </a:r>
                      <a:endParaRPr lang="es-MX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421</a:t>
                      </a:r>
                      <a:endParaRPr lang="es-MX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53%</a:t>
                      </a:r>
                      <a:endParaRPr lang="es-MX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352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99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50" y="51858"/>
            <a:ext cx="8083550" cy="735541"/>
          </a:xfrm>
        </p:spPr>
        <p:txBody>
          <a:bodyPr>
            <a:no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</a:rPr>
              <a:t>Indicador de permanencia</a:t>
            </a:r>
            <a:endParaRPr lang="es-MX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0DCB891-66EE-87CC-2C96-A7E737221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08543"/>
              </p:ext>
            </p:extLst>
          </p:nvPr>
        </p:nvGraphicFramePr>
        <p:xfrm>
          <a:off x="196936" y="978871"/>
          <a:ext cx="8750127" cy="56414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968188">
                  <a:extLst>
                    <a:ext uri="{9D8B030D-6E8A-4147-A177-3AD203B41FA5}">
                      <a16:colId xmlns:a16="http://schemas.microsoft.com/office/drawing/2014/main" val="4062119902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2141443522"/>
                    </a:ext>
                  </a:extLst>
                </a:gridCol>
                <a:gridCol w="1581665">
                  <a:extLst>
                    <a:ext uri="{9D8B030D-6E8A-4147-A177-3AD203B41FA5}">
                      <a16:colId xmlns:a16="http://schemas.microsoft.com/office/drawing/2014/main" val="1407600349"/>
                    </a:ext>
                  </a:extLst>
                </a:gridCol>
                <a:gridCol w="1038739">
                  <a:extLst>
                    <a:ext uri="{9D8B030D-6E8A-4147-A177-3AD203B41FA5}">
                      <a16:colId xmlns:a16="http://schemas.microsoft.com/office/drawing/2014/main" val="2735800410"/>
                    </a:ext>
                  </a:extLst>
                </a:gridCol>
              </a:tblGrid>
              <a:tr h="1383286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4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Carrera</a:t>
                      </a:r>
                      <a:endParaRPr lang="es-MX" sz="4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Ingreso septiembre 2021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Activos al final del 3er. Ctre. (Mayo-agosto 2022)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 retención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56804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MECÁNICA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56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28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50%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98872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ADMINISTRACIÓN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191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116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61%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74443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TURISMO*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119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81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68%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285559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ENERGÍAS RENOVABLES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51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25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49%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0347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just" fontAlgn="b"/>
                      <a:r>
                        <a:rPr lang="es-MX" sz="1600" u="none" strike="noStrike" dirty="0">
                          <a:effectLst/>
                        </a:rPr>
                        <a:t>TÉCNICO SUPERIOR UNIVERSITARIO EN MECATRÓNICA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117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81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69%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04613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PROCESOS ALIMENTARIOS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57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29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51%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21389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TECNOLOGÍAS DE LA INFORMACIÓN*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104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67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64%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54816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TÉCNICO SUPERIOR UNIVERSITARIO EN GASTRONOMÍA*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204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79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39%</a:t>
                      </a:r>
                      <a:endParaRPr lang="es-MX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32193"/>
                  </a:ext>
                </a:extLst>
              </a:tr>
              <a:tr h="461095">
                <a:tc>
                  <a:txBody>
                    <a:bodyPr/>
                    <a:lstStyle/>
                    <a:p>
                      <a:pPr algn="just" fontAlgn="b"/>
                      <a:r>
                        <a:rPr lang="es-MX" sz="1600" u="none" strike="noStrike" dirty="0">
                          <a:effectLst/>
                        </a:rPr>
                        <a:t> *Incluye datos de la UAT</a:t>
                      </a:r>
                      <a:endParaRPr lang="es-MX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899</a:t>
                      </a:r>
                      <a:endParaRPr lang="es-MX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506</a:t>
                      </a:r>
                      <a:endParaRPr lang="es-MX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effectLst/>
                        </a:rPr>
                        <a:t>56%</a:t>
                      </a:r>
                      <a:endParaRPr lang="es-MX" sz="16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64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07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5140" y="200469"/>
            <a:ext cx="5643230" cy="4515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Análisis de logros 2021-2022</a:t>
            </a:r>
            <a:endParaRPr lang="en-US" sz="40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794771"/>
              </p:ext>
            </p:extLst>
          </p:nvPr>
        </p:nvGraphicFramePr>
        <p:xfrm>
          <a:off x="130419" y="1883347"/>
          <a:ext cx="8904608" cy="4089276"/>
        </p:xfrm>
        <a:graphic>
          <a:graphicData uri="http://schemas.openxmlformats.org/drawingml/2006/table">
            <a:tbl>
              <a:tblPr/>
              <a:tblGrid>
                <a:gridCol w="2196515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658679">
                  <a:extLst>
                    <a:ext uri="{9D8B030D-6E8A-4147-A177-3AD203B41FA5}">
                      <a16:colId xmlns:a16="http://schemas.microsoft.com/office/drawing/2014/main" val="188348513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1240988">
                  <a:extLst>
                    <a:ext uri="{9D8B030D-6E8A-4147-A177-3AD203B41FA5}">
                      <a16:colId xmlns:a16="http://schemas.microsoft.com/office/drawing/2014/main" val="2221611090"/>
                    </a:ext>
                  </a:extLst>
                </a:gridCol>
                <a:gridCol w="2436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8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Indicador al inicio del Ciclo escolar</a:t>
                      </a:r>
                      <a:r>
                        <a:rPr lang="es-MX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2021-2022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Cumplimiento de acciones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de la meta por indicador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(s)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7379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Fortalecer y medir los resultados del curso Propedéutico a aspirantes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9.06%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Académica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Direcciones de PPEE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Fortalecer la promoción de  proyectos institucionales a las IEMS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Vinculación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Direcciones de PPEE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47938"/>
                  </a:ext>
                </a:extLst>
              </a:tr>
              <a:tr h="124467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Retroalimentar a las IEMS sobre los resultados de sus estudiantes en la evaluación de ingreso </a:t>
                      </a:r>
                      <a:endParaRPr lang="es-MX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b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06422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93405" y="885498"/>
            <a:ext cx="8378636" cy="764376"/>
          </a:xfrm>
          <a:prstGeom prst="rect">
            <a:avLst/>
          </a:prstGeom>
          <a:solidFill>
            <a:srgbClr val="FB6DD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</a:t>
            </a:r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</a:t>
            </a:r>
            <a:r>
              <a:rPr lang="es-MX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(Absorción)        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9%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4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684" y="85062"/>
            <a:ext cx="6443330" cy="48909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Análisis de logros 2021-2022</a:t>
            </a:r>
            <a:endParaRPr lang="en-US" sz="40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534624"/>
              </p:ext>
            </p:extLst>
          </p:nvPr>
        </p:nvGraphicFramePr>
        <p:xfrm>
          <a:off x="215063" y="1806323"/>
          <a:ext cx="8801301" cy="4320420"/>
        </p:xfrm>
        <a:graphic>
          <a:graphicData uri="http://schemas.openxmlformats.org/drawingml/2006/table">
            <a:tbl>
              <a:tblPr/>
              <a:tblGrid>
                <a:gridCol w="2496838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218263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1519814">
                  <a:extLst>
                    <a:ext uri="{9D8B030D-6E8A-4147-A177-3AD203B41FA5}">
                      <a16:colId xmlns:a16="http://schemas.microsoft.com/office/drawing/2014/main" val="3759132475"/>
                    </a:ext>
                  </a:extLst>
                </a:gridCol>
                <a:gridCol w="1453118">
                  <a:extLst>
                    <a:ext uri="{9D8B030D-6E8A-4147-A177-3AD203B41FA5}">
                      <a16:colId xmlns:a16="http://schemas.microsoft.com/office/drawing/2014/main" val="2221611090"/>
                    </a:ext>
                  </a:extLst>
                </a:gridCol>
                <a:gridCol w="2113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7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Indicador al inicio del Ciclo escolar</a:t>
                      </a:r>
                      <a:r>
                        <a:rPr lang="es-MX" sz="1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2021-2022</a:t>
                      </a:r>
                      <a:endParaRPr lang="es-MX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%Cumplimiento de acciones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de la meta por indicador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Responsable (s)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154166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Atención compensatoria (talleres, cursos), pertinentes a las necesidades de los estudiantes de los PE, identificando el impacto de los mismos. 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59.37%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90.71%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Académica Servicios estudiantiles Direcciones de PPEE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00325"/>
                  </a:ext>
                </a:extLst>
              </a:tr>
              <a:tr h="149860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Programa de  Reforzamiento Académico, considerando los resultados de diagnóstico de ingreso y curso propedéutico.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0191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15063" y="610959"/>
            <a:ext cx="7777847" cy="80021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Retención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E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70%</a:t>
            </a:r>
            <a:endParaRPr lang="es-MX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3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048" y="0"/>
            <a:ext cx="6128175" cy="573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Análisis de logros 2021-2022</a:t>
            </a:r>
            <a:endParaRPr lang="en-US" sz="40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685790"/>
              </p:ext>
            </p:extLst>
          </p:nvPr>
        </p:nvGraphicFramePr>
        <p:xfrm>
          <a:off x="90401" y="1147114"/>
          <a:ext cx="8967102" cy="5424015"/>
        </p:xfrm>
        <a:graphic>
          <a:graphicData uri="http://schemas.openxmlformats.org/drawingml/2006/table">
            <a:tbl>
              <a:tblPr/>
              <a:tblGrid>
                <a:gridCol w="135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594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348628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1504563">
                  <a:extLst>
                    <a:ext uri="{9D8B030D-6E8A-4147-A177-3AD203B41FA5}">
                      <a16:colId xmlns:a16="http://schemas.microsoft.com/office/drawing/2014/main" val="2392447693"/>
                    </a:ext>
                  </a:extLst>
                </a:gridCol>
                <a:gridCol w="1703409">
                  <a:extLst>
                    <a:ext uri="{9D8B030D-6E8A-4147-A177-3AD203B41FA5}">
                      <a16:colId xmlns:a16="http://schemas.microsoft.com/office/drawing/2014/main" val="2221611090"/>
                    </a:ext>
                  </a:extLst>
                </a:gridCol>
                <a:gridCol w="1707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3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indicadores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Indicador al inicio del Ciclo escolar</a:t>
                      </a:r>
                      <a:r>
                        <a:rPr lang="es-MX" sz="13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2021-2022</a:t>
                      </a:r>
                      <a:endParaRPr lang="es-MX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%Cumplimiento de acciones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de la meta por indicador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1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(s)</a:t>
                      </a:r>
                      <a:endParaRPr lang="es-MX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2098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(Eficiencia terminal)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Meta: 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Generación TSU 2019-2021: 49.39%.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3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Seguimiento a las acciones para atender los resultados del diagnóstico de las principales causas de baja eficiencia terminal (siin)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s-MX" sz="13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es-MX" sz="13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Académica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Direcciones de PPEE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00325"/>
                  </a:ext>
                </a:extLst>
              </a:tr>
              <a:tr h="2301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(Titulación)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Meta: 80%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Fortalecimiento de la bolsa de trabajo</a:t>
                      </a:r>
                      <a:br>
                        <a:rPr lang="es-MX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 Impacto y seguimiento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80.5%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Vinculación (Seguimiento de egresados)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19767" y="636823"/>
            <a:ext cx="6684800" cy="410433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Egreso</a:t>
            </a:r>
          </a:p>
        </p:txBody>
      </p:sp>
    </p:spTree>
    <p:extLst>
      <p:ext uri="{BB962C8B-B14F-4D97-AF65-F5344CB8AC3E}">
        <p14:creationId xmlns:p14="http://schemas.microsoft.com/office/powerpoint/2010/main" val="34627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-573948" y="472307"/>
            <a:ext cx="3114113" cy="1970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Collage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700" b="1" dirty="0">
                <a:solidFill>
                  <a:sysClr val="windowText" lastClr="000000"/>
                </a:solidFill>
                <a:latin typeface="Arial Black" pitchFamily="34" charset="0"/>
              </a:rPr>
              <a:t>Actividades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Realizadas</a:t>
            </a: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br>
              <a:rPr kumimoji="0" lang="es-MX" sz="2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</a:b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24803" y="3211240"/>
            <a:ext cx="1919197" cy="3646760"/>
            <a:chOff x="7260" y="1900"/>
            <a:chExt cx="6800" cy="8900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8030" y="1900"/>
              <a:ext cx="6030" cy="8900"/>
            </a:xfrm>
            <a:custGeom>
              <a:avLst/>
              <a:gdLst>
                <a:gd name="T0" fmla="+- 0 14060 8030"/>
                <a:gd name="T1" fmla="*/ T0 w 6030"/>
                <a:gd name="T2" fmla="+- 0 1900 1900"/>
                <a:gd name="T3" fmla="*/ 1900 h 8900"/>
                <a:gd name="T4" fmla="+- 0 10859 8030"/>
                <a:gd name="T5" fmla="*/ T4 w 6030"/>
                <a:gd name="T6" fmla="+- 0 1900 1900"/>
                <a:gd name="T7" fmla="*/ 1900 h 8900"/>
                <a:gd name="T8" fmla="+- 0 8030 8030"/>
                <a:gd name="T9" fmla="*/ T8 w 6030"/>
                <a:gd name="T10" fmla="+- 0 10800 1900"/>
                <a:gd name="T11" fmla="*/ 10800 h 8900"/>
                <a:gd name="T12" fmla="+- 0 11231 8030"/>
                <a:gd name="T13" fmla="*/ T12 w 6030"/>
                <a:gd name="T14" fmla="+- 0 10800 1900"/>
                <a:gd name="T15" fmla="*/ 10800 h 8900"/>
                <a:gd name="T16" fmla="+- 0 14060 8030"/>
                <a:gd name="T17" fmla="*/ T16 w 6030"/>
                <a:gd name="T18" fmla="+- 0 1900 1900"/>
                <a:gd name="T19" fmla="*/ 1900 h 89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6030" h="8900">
                  <a:moveTo>
                    <a:pt x="6030" y="0"/>
                  </a:moveTo>
                  <a:lnTo>
                    <a:pt x="2829" y="0"/>
                  </a:lnTo>
                  <a:lnTo>
                    <a:pt x="0" y="8900"/>
                  </a:lnTo>
                  <a:lnTo>
                    <a:pt x="3201" y="8900"/>
                  </a:lnTo>
                  <a:lnTo>
                    <a:pt x="6030" y="0"/>
                  </a:lnTo>
                  <a:close/>
                </a:path>
              </a:pathLst>
            </a:custGeom>
            <a:solidFill>
              <a:srgbClr val="92D050">
                <a:alpha val="897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60" y="6000"/>
              <a:ext cx="3460" cy="4800"/>
            </a:xfrm>
            <a:custGeom>
              <a:avLst/>
              <a:gdLst>
                <a:gd name="T0" fmla="+- 0 10720 7260"/>
                <a:gd name="T1" fmla="*/ T0 w 3460"/>
                <a:gd name="T2" fmla="+- 0 6000 6000"/>
                <a:gd name="T3" fmla="*/ 6000 h 4800"/>
                <a:gd name="T4" fmla="+- 0 8796 7260"/>
                <a:gd name="T5" fmla="*/ T4 w 3460"/>
                <a:gd name="T6" fmla="+- 0 6000 6000"/>
                <a:gd name="T7" fmla="*/ 6000 h 4800"/>
                <a:gd name="T8" fmla="+- 0 7260 7260"/>
                <a:gd name="T9" fmla="*/ T8 w 3460"/>
                <a:gd name="T10" fmla="+- 0 10800 6000"/>
                <a:gd name="T11" fmla="*/ 10800 h 4800"/>
                <a:gd name="T12" fmla="+- 0 9184 7260"/>
                <a:gd name="T13" fmla="*/ T12 w 3460"/>
                <a:gd name="T14" fmla="+- 0 10800 6000"/>
                <a:gd name="T15" fmla="*/ 10800 h 4800"/>
                <a:gd name="T16" fmla="+- 0 10720 7260"/>
                <a:gd name="T17" fmla="*/ T16 w 3460"/>
                <a:gd name="T18" fmla="+- 0 6000 6000"/>
                <a:gd name="T19" fmla="*/ 6000 h 48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460" h="4800">
                  <a:moveTo>
                    <a:pt x="3460" y="0"/>
                  </a:moveTo>
                  <a:lnTo>
                    <a:pt x="1536" y="0"/>
                  </a:lnTo>
                  <a:lnTo>
                    <a:pt x="0" y="4800"/>
                  </a:lnTo>
                  <a:lnTo>
                    <a:pt x="1924" y="4800"/>
                  </a:lnTo>
                  <a:lnTo>
                    <a:pt x="3460" y="0"/>
                  </a:lnTo>
                  <a:close/>
                </a:path>
              </a:pathLst>
            </a:custGeom>
            <a:solidFill>
              <a:srgbClr val="00263B">
                <a:alpha val="839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AC91D1FC-0C13-355E-315B-0027D949CB97}"/>
              </a:ext>
            </a:extLst>
          </p:cNvPr>
          <p:cNvSpPr txBox="1"/>
          <p:nvPr/>
        </p:nvSpPr>
        <p:spPr>
          <a:xfrm>
            <a:off x="516037" y="168321"/>
            <a:ext cx="7163842" cy="410433"/>
          </a:xfrm>
          <a:prstGeom prst="rect">
            <a:avLst/>
          </a:prstGeom>
          <a:solidFill>
            <a:srgbClr val="FB6DD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</a:t>
            </a:r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497AE4-EAB0-3135-5DAE-01588BE6D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88" t="19935" r="22934" b="9165"/>
          <a:stretch/>
        </p:blipFill>
        <p:spPr>
          <a:xfrm>
            <a:off x="5190565" y="841574"/>
            <a:ext cx="3967111" cy="44377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736ED2-6DE7-33B8-112D-92DF06C7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87" t="21572" r="22444" b="28823"/>
          <a:stretch/>
        </p:blipFill>
        <p:spPr>
          <a:xfrm>
            <a:off x="7006" y="4324510"/>
            <a:ext cx="2923195" cy="25514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EF24851-0353-72C2-482E-B7D10AE1C9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92" t="24117" r="22639" b="31438"/>
          <a:stretch/>
        </p:blipFill>
        <p:spPr>
          <a:xfrm>
            <a:off x="0" y="1954305"/>
            <a:ext cx="2923195" cy="2286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79423-F851-4A74-084B-0DCCCAF583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686" t="31450" r="23137" b="21666"/>
          <a:stretch/>
        </p:blipFill>
        <p:spPr>
          <a:xfrm>
            <a:off x="2617694" y="855844"/>
            <a:ext cx="2680448" cy="24633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62553C1-DC97-BB84-D655-6836785BE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53" y="3319176"/>
            <a:ext cx="2545750" cy="35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29F8ED-1E83-F79C-7D65-1EFB0C33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8" y="4697506"/>
            <a:ext cx="3751958" cy="21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57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1494</TotalTime>
  <Words>638</Words>
  <Application>Microsoft Office PowerPoint</Application>
  <PresentationFormat>Presentación en pantalla (4:3)</PresentationFormat>
  <Paragraphs>180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 CENA</vt:lpstr>
      <vt:lpstr>Arial</vt:lpstr>
      <vt:lpstr>Arial Black</vt:lpstr>
      <vt:lpstr>Calibri</vt:lpstr>
      <vt:lpstr>Calibri Light</vt:lpstr>
      <vt:lpstr>Tahoma</vt:lpstr>
      <vt:lpstr>Tema de Office</vt:lpstr>
      <vt:lpstr>Presentación de PowerPoint</vt:lpstr>
      <vt:lpstr>Nombre del eje </vt:lpstr>
      <vt:lpstr>Presentación de PowerPoint</vt:lpstr>
      <vt:lpstr>Indicador de permanencia</vt:lpstr>
      <vt:lpstr>Indicador de permanencia</vt:lpstr>
      <vt:lpstr>Análisis de logros 2021-2022</vt:lpstr>
      <vt:lpstr>Análisis de logros 2021-2022</vt:lpstr>
      <vt:lpstr>Análisis de logros 2021-2022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ESTHER BOTHO CLEMENTE</cp:lastModifiedBy>
  <cp:revision>133</cp:revision>
  <dcterms:created xsi:type="dcterms:W3CDTF">2021-04-28T01:32:14Z</dcterms:created>
  <dcterms:modified xsi:type="dcterms:W3CDTF">2022-06-21T21:36:02Z</dcterms:modified>
</cp:coreProperties>
</file>