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266" r:id="rId2"/>
    <p:sldId id="278" r:id="rId3"/>
    <p:sldId id="276" r:id="rId4"/>
    <p:sldId id="277" r:id="rId5"/>
    <p:sldId id="272" r:id="rId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2A2A"/>
    <a:srgbClr val="A5E0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53" autoAdjust="0"/>
    <p:restoredTop sz="93014"/>
  </p:normalViewPr>
  <p:slideViewPr>
    <p:cSldViewPr snapToGrid="0">
      <p:cViewPr>
        <p:scale>
          <a:sx n="70" d="100"/>
          <a:sy n="70" d="100"/>
        </p:scale>
        <p:origin x="408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6633C-98BC-448A-8BBD-7AE28A6F2786}" type="datetimeFigureOut">
              <a:rPr lang="es-MX" smtClean="0"/>
              <a:t>29/09/23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E83B60-A6F0-4B77-904C-97BF3E12308E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1185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b="1" dirty="0" smtClean="0"/>
              <a:t>Actividades de Satisfacción Escolar</a:t>
            </a:r>
            <a:r>
              <a:rPr lang="es-MX" dirty="0" smtClean="0"/>
              <a:t>: Ceremonias Cívicas; Concurso de Altares; XXIV Jornada Académica Mecánica, Panel interactivo, Proyectos tecnológicos Sustentables; Plática Motivacional </a:t>
            </a:r>
            <a:r>
              <a:rPr lang="es-MX" dirty="0" err="1" smtClean="0"/>
              <a:t>Yesenia</a:t>
            </a:r>
            <a:r>
              <a:rPr lang="es-MX" dirty="0" smtClean="0"/>
              <a:t> y Joel, movilidad estudiantil PERÚ; Conferencia magistral, Sistemas Robotizados, Dr. Sergio Reyes Sánchez (JAPON)  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83B60-A6F0-4B77-904C-97BF3E12308E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6830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3B67-BF11-49A0-8EB3-5CF3AB52E5FE}" type="datetimeFigureOut">
              <a:rPr lang="es-ES" smtClean="0"/>
              <a:t>29/9/23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715-158E-4BA2-AEDF-A995FD2C1CA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8452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3B67-BF11-49A0-8EB3-5CF3AB52E5FE}" type="datetimeFigureOut">
              <a:rPr lang="es-ES" smtClean="0"/>
              <a:t>29/9/23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715-158E-4BA2-AEDF-A995FD2C1CA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2603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3B67-BF11-49A0-8EB3-5CF3AB52E5FE}" type="datetimeFigureOut">
              <a:rPr lang="es-ES" smtClean="0"/>
              <a:t>29/9/23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715-158E-4BA2-AEDF-A995FD2C1CA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2490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3B67-BF11-49A0-8EB3-5CF3AB52E5FE}" type="datetimeFigureOut">
              <a:rPr lang="es-ES" smtClean="0"/>
              <a:t>29/9/23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715-158E-4BA2-AEDF-A995FD2C1CA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0680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3B67-BF11-49A0-8EB3-5CF3AB52E5FE}" type="datetimeFigureOut">
              <a:rPr lang="es-ES" smtClean="0"/>
              <a:t>29/9/23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715-158E-4BA2-AEDF-A995FD2C1CA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6461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3B67-BF11-49A0-8EB3-5CF3AB52E5FE}" type="datetimeFigureOut">
              <a:rPr lang="es-ES" smtClean="0"/>
              <a:t>29/9/23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715-158E-4BA2-AEDF-A995FD2C1CA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4431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3B67-BF11-49A0-8EB3-5CF3AB52E5FE}" type="datetimeFigureOut">
              <a:rPr lang="es-ES" smtClean="0"/>
              <a:t>29/9/23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715-158E-4BA2-AEDF-A995FD2C1CA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2258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3B67-BF11-49A0-8EB3-5CF3AB52E5FE}" type="datetimeFigureOut">
              <a:rPr lang="es-ES" smtClean="0"/>
              <a:t>29/9/23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715-158E-4BA2-AEDF-A995FD2C1CA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5504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3B67-BF11-49A0-8EB3-5CF3AB52E5FE}" type="datetimeFigureOut">
              <a:rPr lang="es-ES" smtClean="0"/>
              <a:t>29/9/23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715-158E-4BA2-AEDF-A995FD2C1CA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0260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3B67-BF11-49A0-8EB3-5CF3AB52E5FE}" type="datetimeFigureOut">
              <a:rPr lang="es-ES" smtClean="0"/>
              <a:t>29/9/23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715-158E-4BA2-AEDF-A995FD2C1CA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5687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3B67-BF11-49A0-8EB3-5CF3AB52E5FE}" type="datetimeFigureOut">
              <a:rPr lang="es-ES" smtClean="0"/>
              <a:t>29/9/23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715-158E-4BA2-AEDF-A995FD2C1CA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27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B3B67-BF11-49A0-8EB3-5CF3AB52E5FE}" type="datetimeFigureOut">
              <a:rPr lang="es-ES" smtClean="0"/>
              <a:t>29/9/23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3D715-158E-4BA2-AEDF-A995FD2C1CA3}" type="slidenum">
              <a:rPr lang="es-ES" smtClean="0"/>
              <a:t>‹Nr.›</a:t>
            </a:fld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357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Rectángulo 17"/>
          <p:cNvSpPr/>
          <p:nvPr/>
        </p:nvSpPr>
        <p:spPr>
          <a:xfrm>
            <a:off x="900803" y="4459661"/>
            <a:ext cx="367119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3200" b="1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Sesión de </a:t>
            </a:r>
            <a:r>
              <a:rPr lang="es-MX" sz="3200" b="1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Cierre</a:t>
            </a:r>
          </a:p>
          <a:p>
            <a:pPr algn="ctr"/>
            <a:r>
              <a:rPr lang="es-MX" sz="3200" b="1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 </a:t>
            </a:r>
            <a:r>
              <a:rPr lang="es-MX" sz="3200" b="1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y Planeación</a:t>
            </a:r>
            <a:endParaRPr lang="es-ES" sz="3200" b="1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50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323386" y="3175293"/>
            <a:ext cx="57963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000" b="1" dirty="0">
                <a:solidFill>
                  <a:srgbClr val="C00000"/>
                </a:solidFill>
                <a:latin typeface="Montserrat ExtraBold" panose="00000900000000000000" pitchFamily="50" charset="0"/>
              </a:rPr>
              <a:t>Programa de calidad institucional</a:t>
            </a:r>
            <a:endParaRPr lang="es-MX" sz="4800" b="1" dirty="0">
              <a:solidFill>
                <a:srgbClr val="C00000"/>
              </a:solidFill>
              <a:latin typeface="Montserrat ExtraBold" panose="00000900000000000000" pitchFamily="50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23385" y="1306149"/>
            <a:ext cx="663497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 smtClean="0">
                <a:latin typeface="Montserrat Black" panose="00000A00000000000000" pitchFamily="50" charset="0"/>
              </a:rPr>
              <a:t>CTES</a:t>
            </a:r>
          </a:p>
          <a:p>
            <a:r>
              <a:rPr lang="es-ES" dirty="0">
                <a:latin typeface="Montserrat ExtraBold" panose="00000900000000000000" pitchFamily="50" charset="0"/>
              </a:rPr>
              <a:t>CONSEJO </a:t>
            </a:r>
            <a:r>
              <a:rPr lang="es-ES" dirty="0" smtClean="0">
                <a:latin typeface="Montserrat ExtraBold" panose="00000900000000000000" pitchFamily="50" charset="0"/>
              </a:rPr>
              <a:t>TÉCNICO </a:t>
            </a:r>
            <a:r>
              <a:rPr lang="es-ES" dirty="0">
                <a:latin typeface="Montserrat ExtraBold" panose="00000900000000000000" pitchFamily="50" charset="0"/>
              </a:rPr>
              <a:t>DE EDUCACIÓN </a:t>
            </a:r>
            <a:r>
              <a:rPr lang="es-ES" dirty="0" smtClean="0">
                <a:latin typeface="Montserrat ExtraBold" panose="00000900000000000000" pitchFamily="50" charset="0"/>
              </a:rPr>
              <a:t>SUPERIOR</a:t>
            </a:r>
            <a:endParaRPr lang="es-ES" dirty="0">
              <a:latin typeface="Montserrat ExtraBold" panose="00000900000000000000" pitchFamily="50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736401" y="5666388"/>
            <a:ext cx="40209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Septiembre </a:t>
            </a:r>
            <a:r>
              <a:rPr lang="es-ES" sz="4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43257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755648" y="25786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6552"/>
            <a:ext cx="9144000" cy="368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48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688330" y="524493"/>
            <a:ext cx="7886700" cy="73600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000" b="1" dirty="0" smtClean="0"/>
              <a:t>Diseño del </a:t>
            </a:r>
            <a:r>
              <a:rPr lang="es-MX" sz="4000" b="1" dirty="0"/>
              <a:t>Plan Institucional de Mejora </a:t>
            </a:r>
            <a:r>
              <a:rPr lang="es-MX" sz="4000" b="1" dirty="0" smtClean="0"/>
              <a:t>Continua para </a:t>
            </a:r>
            <a:r>
              <a:rPr lang="es-MX" sz="4000" b="1" dirty="0"/>
              <a:t>el ciclo escolar </a:t>
            </a:r>
            <a:r>
              <a:rPr lang="es-MX" sz="4000" b="1" dirty="0" smtClean="0"/>
              <a:t>2023-2024.</a:t>
            </a:r>
            <a:endParaRPr lang="en-US" sz="4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893374"/>
              </p:ext>
            </p:extLst>
          </p:nvPr>
        </p:nvGraphicFramePr>
        <p:xfrm>
          <a:off x="420623" y="1607971"/>
          <a:ext cx="8422114" cy="4604361"/>
        </p:xfrm>
        <a:graphic>
          <a:graphicData uri="http://schemas.openxmlformats.org/drawingml/2006/table">
            <a:tbl>
              <a:tblPr/>
              <a:tblGrid>
                <a:gridCol w="1277200">
                  <a:extLst>
                    <a:ext uri="{9D8B030D-6E8A-4147-A177-3AD203B41FA5}">
                      <a16:colId xmlns:a16="http://schemas.microsoft.com/office/drawing/2014/main" xmlns="" val="3189937618"/>
                    </a:ext>
                  </a:extLst>
                </a:gridCol>
                <a:gridCol w="853157">
                  <a:extLst>
                    <a:ext uri="{9D8B030D-6E8A-4147-A177-3AD203B41FA5}">
                      <a16:colId xmlns:a16="http://schemas.microsoft.com/office/drawing/2014/main" xmlns="" val="2211704097"/>
                    </a:ext>
                  </a:extLst>
                </a:gridCol>
                <a:gridCol w="1109707">
                  <a:extLst>
                    <a:ext uri="{9D8B030D-6E8A-4147-A177-3AD203B41FA5}">
                      <a16:colId xmlns:a16="http://schemas.microsoft.com/office/drawing/2014/main" xmlns="" val="3352182435"/>
                    </a:ext>
                  </a:extLst>
                </a:gridCol>
                <a:gridCol w="895332">
                  <a:extLst>
                    <a:ext uri="{9D8B030D-6E8A-4147-A177-3AD203B41FA5}">
                      <a16:colId xmlns:a16="http://schemas.microsoft.com/office/drawing/2014/main" xmlns="" val="1968583232"/>
                    </a:ext>
                  </a:extLst>
                </a:gridCol>
                <a:gridCol w="1336694">
                  <a:extLst>
                    <a:ext uri="{9D8B030D-6E8A-4147-A177-3AD203B41FA5}">
                      <a16:colId xmlns:a16="http://schemas.microsoft.com/office/drawing/2014/main" xmlns="" val="3673856993"/>
                    </a:ext>
                  </a:extLst>
                </a:gridCol>
                <a:gridCol w="2005039">
                  <a:extLst>
                    <a:ext uri="{9D8B030D-6E8A-4147-A177-3AD203B41FA5}">
                      <a16:colId xmlns:a16="http://schemas.microsoft.com/office/drawing/2014/main" xmlns="" val="2217146241"/>
                    </a:ext>
                  </a:extLst>
                </a:gridCol>
                <a:gridCol w="944985">
                  <a:extLst>
                    <a:ext uri="{9D8B030D-6E8A-4147-A177-3AD203B41FA5}">
                      <a16:colId xmlns:a16="http://schemas.microsoft.com/office/drawing/2014/main" xmlns="" val="2983695700"/>
                    </a:ext>
                  </a:extLst>
                </a:gridCol>
              </a:tblGrid>
              <a:tr h="39418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50" charset="0"/>
                        </a:rPr>
                        <a:t>Programa</a:t>
                      </a:r>
                    </a:p>
                  </a:txBody>
                  <a:tcPr marL="5549" marR="5549" marT="5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50" charset="0"/>
                        </a:rPr>
                        <a:t>Lineas de Acción</a:t>
                      </a:r>
                    </a:p>
                  </a:txBody>
                  <a:tcPr marL="5549" marR="5549" marT="5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50" charset="0"/>
                        </a:rPr>
                        <a:t>Acciones programadas</a:t>
                      </a:r>
                    </a:p>
                  </a:txBody>
                  <a:tcPr marL="5549" marR="5549" marT="5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50" charset="0"/>
                        </a:rPr>
                        <a:t>Metas</a:t>
                      </a:r>
                    </a:p>
                  </a:txBody>
                  <a:tcPr marL="5549" marR="5549" marT="5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50" charset="0"/>
                        </a:rPr>
                        <a:t>Valor de inicio 2022-2023</a:t>
                      </a:r>
                    </a:p>
                  </a:txBody>
                  <a:tcPr marL="5549" marR="5549" marT="5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50" charset="0"/>
                        </a:rPr>
                        <a:t>Objetivo</a:t>
                      </a:r>
                    </a:p>
                  </a:txBody>
                  <a:tcPr marL="5549" marR="5549" marT="5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50" charset="0"/>
                        </a:rPr>
                        <a:t>Responsable</a:t>
                      </a:r>
                    </a:p>
                  </a:txBody>
                  <a:tcPr marL="5549" marR="5549" marT="5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2829519"/>
                  </a:ext>
                </a:extLst>
              </a:tr>
              <a:tr h="310019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50" charset="0"/>
                        </a:rPr>
                        <a:t>Programa de calidad institucional</a:t>
                      </a:r>
                      <a:endParaRPr lang="es-MX" sz="1200" b="1" i="0" u="none" strike="noStrike" dirty="0">
                        <a:solidFill>
                          <a:srgbClr val="FFFFFF"/>
                        </a:solidFill>
                        <a:effectLst/>
                        <a:latin typeface="Montserrat" panose="00000500000000000000" pitchFamily="50" charset="0"/>
                      </a:endParaRPr>
                    </a:p>
                  </a:txBody>
                  <a:tcPr marL="5549" marR="5549" marT="5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Montserrat" panose="00000500000000000000" pitchFamily="50" charset="0"/>
                      </a:endParaRP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Montserrat" panose="00000500000000000000" pitchFamily="50" charset="0"/>
                      </a:endParaRP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Montserrat" panose="00000500000000000000" pitchFamily="50" charset="0"/>
                      </a:endParaRP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Montserrat" panose="00000500000000000000" pitchFamily="50" charset="0"/>
                      </a:endParaRP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Montserrat" panose="00000500000000000000" pitchFamily="50" charset="0"/>
                      </a:endParaRP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Montserrat" panose="00000500000000000000" pitchFamily="50" charset="0"/>
                      </a:endParaRP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Montserrat" panose="00000500000000000000" pitchFamily="50" charset="0"/>
                      </a:endParaRP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Certificación de sistemas de gestión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50" charset="0"/>
                      </a:endParaRPr>
                    </a:p>
                  </a:txBody>
                  <a:tcPr marL="5549" marR="5549" marT="55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Certificación ISO-9001:20215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el 100 % de procesos del SGC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El mantenimiento y mejora continua de su Sistema de Gestión de la Calidad con la finalidad de ofrecer servicios educativos y tecnológicos pertinentes e innovadores, en un marco de equidad e inclusión que permita contribuir al desarrollo sustentable de la región y el país, en cumplimiento con los requisitos aplicables.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Responsables de procesos del SGC, Alta dirección, coordinador del SGC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58779383"/>
                  </a:ext>
                </a:extLst>
              </a:tr>
              <a:tr h="1086936">
                <a:tc vMerge="1">
                  <a:txBody>
                    <a:bodyPr/>
                    <a:lstStyle/>
                    <a:p>
                      <a:pPr algn="ctr" fontAlgn="ctr"/>
                      <a:endParaRPr lang="es-MX" sz="1200" b="1" i="0" u="none" strike="noStrike" dirty="0">
                        <a:solidFill>
                          <a:srgbClr val="FFFFFF"/>
                        </a:solidFill>
                        <a:effectLst/>
                        <a:latin typeface="Montserrat" panose="00000500000000000000" pitchFamily="50" charset="0"/>
                      </a:endParaRPr>
                    </a:p>
                  </a:txBody>
                  <a:tcPr marL="5549" marR="5549" marT="5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50" charset="0"/>
                      </a:endParaRPr>
                    </a:p>
                  </a:txBody>
                  <a:tcPr marL="5549" marR="5549" marT="55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charset="0"/>
                        </a:rPr>
                        <a:t>Reducir los hallazgos de no conformidades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charset="0"/>
                        </a:rPr>
                        <a:t>80% de acciones correctivas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r-IN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charset="0"/>
                        </a:rPr>
                        <a:t>89%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charset="0"/>
                        </a:rPr>
                        <a:t>Contribuir al ciclo de mejora continua del SGC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charset="0"/>
                        </a:rPr>
                        <a:t>Responsables de procesos del SGC, Alta Dirección y Coordinador del SGC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473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628649" y="1018269"/>
            <a:ext cx="7886700" cy="73600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000" b="1" dirty="0" smtClean="0"/>
              <a:t>Diseño del </a:t>
            </a:r>
            <a:r>
              <a:rPr lang="es-MX" sz="4000" b="1" dirty="0"/>
              <a:t>Plan Institucional de Mejora </a:t>
            </a:r>
            <a:r>
              <a:rPr lang="es-MX" sz="4000" b="1" dirty="0" smtClean="0"/>
              <a:t>Continua para </a:t>
            </a:r>
            <a:r>
              <a:rPr lang="es-MX" sz="4000" b="1" dirty="0"/>
              <a:t>el ciclo escolar </a:t>
            </a:r>
            <a:r>
              <a:rPr lang="es-MX" sz="4000" b="1" dirty="0" smtClean="0"/>
              <a:t>2023-2024.</a:t>
            </a:r>
            <a:endParaRPr lang="en-US" sz="4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387730"/>
              </p:ext>
            </p:extLst>
          </p:nvPr>
        </p:nvGraphicFramePr>
        <p:xfrm>
          <a:off x="118381" y="1882289"/>
          <a:ext cx="8724356" cy="3732018"/>
        </p:xfrm>
        <a:graphic>
          <a:graphicData uri="http://schemas.openxmlformats.org/drawingml/2006/table">
            <a:tbl>
              <a:tblPr/>
              <a:tblGrid>
                <a:gridCol w="1200968">
                  <a:extLst>
                    <a:ext uri="{9D8B030D-6E8A-4147-A177-3AD203B41FA5}">
                      <a16:colId xmlns:a16="http://schemas.microsoft.com/office/drawing/2014/main" xmlns="" val="3189937618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xmlns="" val="2211704097"/>
                    </a:ext>
                  </a:extLst>
                </a:gridCol>
                <a:gridCol w="1149531">
                  <a:extLst>
                    <a:ext uri="{9D8B030D-6E8A-4147-A177-3AD203B41FA5}">
                      <a16:colId xmlns:a16="http://schemas.microsoft.com/office/drawing/2014/main" xmlns="" val="3352182435"/>
                    </a:ext>
                  </a:extLst>
                </a:gridCol>
                <a:gridCol w="679269">
                  <a:extLst>
                    <a:ext uri="{9D8B030D-6E8A-4147-A177-3AD203B41FA5}">
                      <a16:colId xmlns:a16="http://schemas.microsoft.com/office/drawing/2014/main" xmlns="" val="1968583232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xmlns="" val="3673856993"/>
                    </a:ext>
                  </a:extLst>
                </a:gridCol>
                <a:gridCol w="2429691">
                  <a:extLst>
                    <a:ext uri="{9D8B030D-6E8A-4147-A177-3AD203B41FA5}">
                      <a16:colId xmlns:a16="http://schemas.microsoft.com/office/drawing/2014/main" xmlns="" val="2217146241"/>
                    </a:ext>
                  </a:extLst>
                </a:gridCol>
                <a:gridCol w="978897">
                  <a:extLst>
                    <a:ext uri="{9D8B030D-6E8A-4147-A177-3AD203B41FA5}">
                      <a16:colId xmlns:a16="http://schemas.microsoft.com/office/drawing/2014/main" xmlns="" val="2983695700"/>
                    </a:ext>
                  </a:extLst>
                </a:gridCol>
              </a:tblGrid>
              <a:tr h="35414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50" charset="0"/>
                        </a:rPr>
                        <a:t>Programa</a:t>
                      </a:r>
                    </a:p>
                  </a:txBody>
                  <a:tcPr marL="5549" marR="5549" marT="5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50" charset="0"/>
                        </a:rPr>
                        <a:t>Lineas de Acción</a:t>
                      </a:r>
                    </a:p>
                  </a:txBody>
                  <a:tcPr marL="5549" marR="5549" marT="5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50" charset="0"/>
                        </a:rPr>
                        <a:t>Acciones programadas</a:t>
                      </a:r>
                    </a:p>
                  </a:txBody>
                  <a:tcPr marL="5549" marR="5549" marT="5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50" charset="0"/>
                        </a:rPr>
                        <a:t>Metas</a:t>
                      </a:r>
                    </a:p>
                  </a:txBody>
                  <a:tcPr marL="5549" marR="5549" marT="5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50" charset="0"/>
                        </a:rPr>
                        <a:t>Valor de inicio 2022-2023</a:t>
                      </a:r>
                    </a:p>
                  </a:txBody>
                  <a:tcPr marL="5549" marR="5549" marT="5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50" charset="0"/>
                        </a:rPr>
                        <a:t>Objetivo</a:t>
                      </a:r>
                    </a:p>
                  </a:txBody>
                  <a:tcPr marL="5549" marR="5549" marT="5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50" charset="0"/>
                        </a:rPr>
                        <a:t>Responsable</a:t>
                      </a:r>
                    </a:p>
                  </a:txBody>
                  <a:tcPr marL="5549" marR="5549" marT="5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2829519"/>
                  </a:ext>
                </a:extLst>
              </a:tr>
              <a:tr h="122522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50" charset="0"/>
                        </a:rPr>
                        <a:t>Programa de calidad institucional</a:t>
                      </a:r>
                      <a:endParaRPr lang="es-MX" sz="1200" b="1" i="0" u="none" strike="noStrike" dirty="0">
                        <a:solidFill>
                          <a:srgbClr val="FFFFFF"/>
                        </a:solidFill>
                        <a:effectLst/>
                        <a:latin typeface="Montserrat" panose="00000500000000000000" pitchFamily="50" charset="0"/>
                      </a:endParaRPr>
                    </a:p>
                  </a:txBody>
                  <a:tcPr marL="5549" marR="5549" marT="5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Montserrat" panose="00000500000000000000" pitchFamily="50" charset="0"/>
                      </a:endParaRP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Montserrat" panose="00000500000000000000" pitchFamily="50" charset="0"/>
                      </a:endParaRP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Montserrat" panose="00000500000000000000" pitchFamily="50" charset="0"/>
                      </a:endParaRP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Montserrat" panose="00000500000000000000" pitchFamily="50" charset="0"/>
                      </a:endParaRP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Promoción del Sistema Nacional de Competencias 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50" charset="0"/>
                      </a:endParaRPr>
                    </a:p>
                  </a:txBody>
                  <a:tcPr marL="5549" marR="5549" marT="55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Reestructurar la Entidad de Certificación y Evaluación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Realizar la reingeniería de la estructura organizacional de la Entidad de Certificación y Evaluación con el </a:t>
                      </a: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fin </a:t>
                      </a: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de impulsar la operación de la misma.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Mtra. </a:t>
                      </a:r>
                      <a:r>
                        <a:rPr lang="es-MX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Yazmin</a:t>
                      </a: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 </a:t>
                      </a:r>
                      <a:r>
                        <a:rPr lang="es-MX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Órtiz</a:t>
                      </a: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 Gómez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58779383"/>
                  </a:ext>
                </a:extLst>
              </a:tr>
              <a:tr h="933324">
                <a:tc vMerge="1">
                  <a:txBody>
                    <a:bodyPr/>
                    <a:lstStyle/>
                    <a:p>
                      <a:pPr algn="ctr" fontAlgn="ctr"/>
                      <a:endParaRPr lang="es-MX" sz="1200" b="1" i="0" u="none" strike="noStrike" dirty="0">
                        <a:solidFill>
                          <a:srgbClr val="FFFFFF"/>
                        </a:solidFill>
                        <a:effectLst/>
                        <a:latin typeface="Montserrat" panose="00000500000000000000" pitchFamily="50" charset="0"/>
                      </a:endParaRPr>
                    </a:p>
                  </a:txBody>
                  <a:tcPr marL="5549" marR="5549" marT="5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50" charset="0"/>
                      </a:endParaRPr>
                    </a:p>
                  </a:txBody>
                  <a:tcPr marL="5549" marR="5549" marT="55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Promover los servicios de la Entidad de Certificación y Evaluación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2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50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Incrementar la prestación de servicios de la Entidad de Certificación y Evaluación con alcance en los Programas que integran la oferta educativa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Mtra. </a:t>
                      </a:r>
                      <a:r>
                        <a:rPr lang="es-MX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Yazmin</a:t>
                      </a: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 </a:t>
                      </a:r>
                      <a:r>
                        <a:rPr lang="es-MX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Órtiz</a:t>
                      </a: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 Gómez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08993865"/>
                  </a:ext>
                </a:extLst>
              </a:tr>
              <a:tr h="933324">
                <a:tc vMerge="1">
                  <a:txBody>
                    <a:bodyPr/>
                    <a:lstStyle/>
                    <a:p>
                      <a:pPr algn="ctr" fontAlgn="ctr"/>
                      <a:endParaRPr lang="es-MX" sz="1200" b="1" i="0" u="none" strike="noStrike" dirty="0">
                        <a:solidFill>
                          <a:srgbClr val="FFFFFF"/>
                        </a:solidFill>
                        <a:effectLst/>
                        <a:latin typeface="Montserrat" panose="00000500000000000000" pitchFamily="50" charset="0"/>
                      </a:endParaRPr>
                    </a:p>
                  </a:txBody>
                  <a:tcPr marL="5549" marR="5549" marT="5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50" charset="0"/>
                      </a:endParaRPr>
                    </a:p>
                  </a:txBody>
                  <a:tcPr marL="5549" marR="5549" marT="55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Certificar candidatos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Lograr la rentabilidad de los servicios que ofrece la Entidad de Certificación y Evaluación así como fortalecer el desarrollo de competencias en el alumnado.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Mtra. </a:t>
                      </a:r>
                      <a:r>
                        <a:rPr lang="es-MX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Yazmin</a:t>
                      </a: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 </a:t>
                      </a:r>
                      <a:r>
                        <a:rPr lang="es-MX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Órtiz</a:t>
                      </a: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 Gómez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139732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701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5564" y="0"/>
            <a:ext cx="9439564" cy="68580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901952" y="330491"/>
            <a:ext cx="6126479" cy="9862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Collage </a:t>
            </a:r>
          </a:p>
          <a:p>
            <a:pPr algn="ctr"/>
            <a:r>
              <a:rPr lang="es-MX" sz="3200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Mesa de trabajo</a:t>
            </a:r>
            <a:endParaRPr lang="es-MX" sz="3200" b="1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5564" y="1325881"/>
            <a:ext cx="4413503" cy="331012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218" y="1316737"/>
            <a:ext cx="4413503" cy="331012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952" y="3634738"/>
            <a:ext cx="4255009" cy="319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67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1166</TotalTime>
  <Words>363</Words>
  <Application>Microsoft Macintosh PowerPoint</Application>
  <PresentationFormat>Presentación en pantalla (4:3)</PresentationFormat>
  <Paragraphs>66</Paragraphs>
  <Slides>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4" baseType="lpstr">
      <vt:lpstr>Bahnschrift Condensed</vt:lpstr>
      <vt:lpstr>Calibri</vt:lpstr>
      <vt:lpstr>Calibri Light</vt:lpstr>
      <vt:lpstr>Mangal</vt:lpstr>
      <vt:lpstr>Montserrat</vt:lpstr>
      <vt:lpstr>Montserrat Black</vt:lpstr>
      <vt:lpstr>Montserrat ExtraBold</vt:lpstr>
      <vt:lpstr>Arial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</dc:creator>
  <cp:lastModifiedBy>Daniela Ortega Meza</cp:lastModifiedBy>
  <cp:revision>78</cp:revision>
  <dcterms:created xsi:type="dcterms:W3CDTF">2021-04-28T01:32:14Z</dcterms:created>
  <dcterms:modified xsi:type="dcterms:W3CDTF">2023-09-29T18:57:40Z</dcterms:modified>
</cp:coreProperties>
</file>