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6" r:id="rId2"/>
    <p:sldId id="271" r:id="rId3"/>
    <p:sldId id="272" r:id="rId4"/>
    <p:sldId id="276" r:id="rId5"/>
    <p:sldId id="273" r:id="rId6"/>
    <p:sldId id="275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922A2A"/>
    <a:srgbClr val="A5E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5476" autoAdjust="0"/>
  </p:normalViewPr>
  <p:slideViewPr>
    <p:cSldViewPr snapToGrid="0">
      <p:cViewPr varScale="1">
        <p:scale>
          <a:sx n="101" d="100"/>
          <a:sy n="101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OLM730817\Desktop\RespaldarIdiomas\Coordinacion\Sep-Dic%202023\PLACEMENT%20TEST\Generic%20Results%20Report_NOVIEMBRE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Egresados con nivel B1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798611111111105E-2"/>
          <c:y val="0.26346845969497068"/>
          <c:w val="0.88975694444444442"/>
          <c:h val="0.5319625925518193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97-431F-AD20-ADE71757A7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97-431F-AD20-ADE71757A7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'Generic Results Report'!$P$335:$P$336</c:f>
              <c:strCache>
                <c:ptCount val="2"/>
                <c:pt idx="0">
                  <c:v>B1, B2 Y C1</c:v>
                </c:pt>
                <c:pt idx="1">
                  <c:v>TOTAL 10mo.</c:v>
                </c:pt>
              </c:strCache>
            </c:strRef>
          </c:cat>
          <c:val>
            <c:numRef>
              <c:f>'Generic Results Report'!$Q$335:$Q$336</c:f>
              <c:numCache>
                <c:formatCode>General</c:formatCode>
                <c:ptCount val="2"/>
                <c:pt idx="0">
                  <c:v>28</c:v>
                </c:pt>
                <c:pt idx="1">
                  <c:v>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97-431F-AD20-ADE71757A7F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Actividades de Satisfacción Escolar</a:t>
            </a:r>
            <a:r>
              <a:rPr lang="es-MX" dirty="0" smtClean="0"/>
              <a:t>: Ceremonias Cívicas; Concurso de Altares; XXIV Jornada Académica Mecánica, Panel interactivo, Proyectos tecnológicos Sustentables; Plática Motivacional </a:t>
            </a:r>
            <a:r>
              <a:rPr lang="es-MX" dirty="0" err="1" smtClean="0"/>
              <a:t>Yesenia</a:t>
            </a:r>
            <a:r>
              <a:rPr lang="es-MX" dirty="0" smtClean="0"/>
              <a:t> y Joel, movilidad estudiantil PERÚ; Conferencia magistral, Sistemas Robotizados, Dr. Sergio Reyes Sánchez (JAPON) 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83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Actividades de Satisfacción Escolar</a:t>
            </a:r>
            <a:r>
              <a:rPr lang="es-MX" dirty="0" smtClean="0"/>
              <a:t>: Ceremonias Cívicas; Concurso de Altares; XXIV Jornada Académica Mecánica, Panel interactivo, Proyectos tecnológicos Sustentables; Plática Motivacional </a:t>
            </a:r>
            <a:r>
              <a:rPr lang="es-MX" dirty="0" err="1" smtClean="0"/>
              <a:t>Yesenia</a:t>
            </a:r>
            <a:r>
              <a:rPr lang="es-MX" dirty="0" smtClean="0"/>
              <a:t> y Joel, movilidad estudiantil PERÚ; Conferencia magistral, Sistemas Robotizados, Dr. Sergio Reyes Sánchez (JAPON) 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47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4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60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4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68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46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43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5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50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26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68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3B67-BF11-49A0-8EB3-5CF3AB52E5FE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85599" y="4890274"/>
            <a:ext cx="63883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Seguimiento y Evaluación</a:t>
            </a:r>
            <a:endParaRPr lang="es-ES" sz="32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81575" y="2664162"/>
            <a:ext cx="5796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0000"/>
                </a:solidFill>
                <a:latin typeface="Montserrat ExtraBold" panose="00000900000000000000" pitchFamily="50" charset="0"/>
              </a:rPr>
              <a:t>Eje </a:t>
            </a:r>
            <a:r>
              <a:rPr lang="es-MX" sz="4000" b="1" dirty="0">
                <a:solidFill>
                  <a:srgbClr val="FF0000"/>
                </a:solidFill>
                <a:latin typeface="Montserrat ExtraBold" panose="00000900000000000000" pitchFamily="50" charset="0"/>
              </a:rPr>
              <a:t>3. Internacionalización e Interculturalidad</a:t>
            </a:r>
            <a:endParaRPr lang="es-MX" sz="4800" b="1" dirty="0">
              <a:solidFill>
                <a:srgbClr val="FF0000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385" y="1306149"/>
            <a:ext cx="663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latin typeface="Montserrat Black" panose="00000A00000000000000" pitchFamily="50" charset="0"/>
              </a:rPr>
              <a:t>CTES</a:t>
            </a:r>
          </a:p>
          <a:p>
            <a:r>
              <a:rPr lang="es-ES" dirty="0">
                <a:latin typeface="Montserrat ExtraBold" panose="00000900000000000000" pitchFamily="50" charset="0"/>
              </a:rPr>
              <a:t>CONSEJO </a:t>
            </a:r>
            <a:r>
              <a:rPr lang="es-ES" dirty="0" smtClean="0">
                <a:latin typeface="Montserrat ExtraBold" panose="00000900000000000000" pitchFamily="50" charset="0"/>
              </a:rPr>
              <a:t>TÉCNICO </a:t>
            </a:r>
            <a:r>
              <a:rPr lang="es-ES" dirty="0">
                <a:latin typeface="Montserrat ExtraBold" panose="00000900000000000000" pitchFamily="50" charset="0"/>
              </a:rPr>
              <a:t>DE EDUCACIÓN </a:t>
            </a:r>
            <a:r>
              <a:rPr lang="es-ES" dirty="0" smtClean="0">
                <a:latin typeface="Montserrat ExtraBold" panose="00000900000000000000" pitchFamily="50" charset="0"/>
              </a:rPr>
              <a:t>SUPERIOR</a:t>
            </a:r>
            <a:endParaRPr lang="es-ES" dirty="0">
              <a:latin typeface="Montserrat ExtraBold" panose="00000900000000000000" pitchFamily="50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27361" y="5666388"/>
            <a:ext cx="26389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Enero 2024</a:t>
            </a:r>
            <a:endParaRPr lang="es-E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5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643446" y="311690"/>
            <a:ext cx="6434051" cy="736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b="1" dirty="0" smtClean="0"/>
              <a:t>Avances </a:t>
            </a:r>
            <a:r>
              <a:rPr lang="es-MX" sz="2000" b="1" dirty="0"/>
              <a:t>de la Ruta de Mejora para el ciclo escolar </a:t>
            </a:r>
            <a:r>
              <a:rPr lang="es-MX" sz="2000" b="1" dirty="0" smtClean="0"/>
              <a:t>2023-2024.</a:t>
            </a:r>
            <a:endParaRPr lang="en-US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213136"/>
              </p:ext>
            </p:extLst>
          </p:nvPr>
        </p:nvGraphicFramePr>
        <p:xfrm>
          <a:off x="238773" y="1172383"/>
          <a:ext cx="8707623" cy="5516378"/>
        </p:xfrm>
        <a:graphic>
          <a:graphicData uri="http://schemas.openxmlformats.org/drawingml/2006/table">
            <a:tbl>
              <a:tblPr firstRow="1" firstCol="1" bandRow="1"/>
              <a:tblGrid>
                <a:gridCol w="1037425">
                  <a:extLst>
                    <a:ext uri="{9D8B030D-6E8A-4147-A177-3AD203B41FA5}">
                      <a16:colId xmlns:a16="http://schemas.microsoft.com/office/drawing/2014/main" xmlns="" val="2902790090"/>
                    </a:ext>
                  </a:extLst>
                </a:gridCol>
                <a:gridCol w="1192683">
                  <a:extLst>
                    <a:ext uri="{9D8B030D-6E8A-4147-A177-3AD203B41FA5}">
                      <a16:colId xmlns:a16="http://schemas.microsoft.com/office/drawing/2014/main" xmlns="" val="945620069"/>
                    </a:ext>
                  </a:extLst>
                </a:gridCol>
                <a:gridCol w="698269">
                  <a:extLst>
                    <a:ext uri="{9D8B030D-6E8A-4147-A177-3AD203B41FA5}">
                      <a16:colId xmlns:a16="http://schemas.microsoft.com/office/drawing/2014/main" xmlns="" val="3872773118"/>
                    </a:ext>
                  </a:extLst>
                </a:gridCol>
                <a:gridCol w="1396538">
                  <a:extLst>
                    <a:ext uri="{9D8B030D-6E8A-4147-A177-3AD203B41FA5}">
                      <a16:colId xmlns:a16="http://schemas.microsoft.com/office/drawing/2014/main" xmlns="" val="1741347776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xmlns="" val="1492673275"/>
                    </a:ext>
                  </a:extLst>
                </a:gridCol>
                <a:gridCol w="1479666">
                  <a:extLst>
                    <a:ext uri="{9D8B030D-6E8A-4147-A177-3AD203B41FA5}">
                      <a16:colId xmlns:a16="http://schemas.microsoft.com/office/drawing/2014/main" xmlns="" val="1196201020"/>
                    </a:ext>
                  </a:extLst>
                </a:gridCol>
                <a:gridCol w="847898">
                  <a:extLst>
                    <a:ext uri="{9D8B030D-6E8A-4147-A177-3AD203B41FA5}">
                      <a16:colId xmlns:a16="http://schemas.microsoft.com/office/drawing/2014/main" xmlns="" val="27497009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xmlns="" val="3242264761"/>
                    </a:ext>
                  </a:extLst>
                </a:gridCol>
                <a:gridCol w="600417">
                  <a:extLst>
                    <a:ext uri="{9D8B030D-6E8A-4147-A177-3AD203B41FA5}">
                      <a16:colId xmlns:a16="http://schemas.microsoft.com/office/drawing/2014/main" xmlns="" val="2528793196"/>
                    </a:ext>
                  </a:extLst>
                </a:gridCol>
              </a:tblGrid>
              <a:tr h="1244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Ejes Estratégicos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 a considerar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Línea </a:t>
                      </a: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 (valor periodo anterior)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Acciones programadas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Primera Sesión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7065217"/>
                  </a:ext>
                </a:extLst>
              </a:tr>
              <a:tr h="3208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Cumplimiento de Acciones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Evidencia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Avance de la meta por indicador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8008973"/>
                  </a:ext>
                </a:extLst>
              </a:tr>
              <a:tr h="273154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Internacionali_zación</a:t>
                      </a:r>
                      <a:r>
                        <a:rPr lang="es-MX" sz="10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s-MX" sz="1000" b="1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Interculturali_dad</a:t>
                      </a:r>
                      <a:endParaRPr lang="es-MX" sz="10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Número de Docentes extranjeros que imparten cursos o talleres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Promover la movilidad de docentes extranjeros en la Universidad que fortalezcan la enseñanza de idiomas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Participar en Convocatorias para asistentes de Idiomas </a:t>
                      </a:r>
                      <a:b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Firma de Convenios con Instituciones Internacionales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Voluntaria de </a:t>
                      </a:r>
                      <a:r>
                        <a:rPr lang="es-E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Peace</a:t>
                      </a: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 Corps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168192"/>
                  </a:ext>
                </a:extLst>
              </a:tr>
              <a:tr h="2731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Número de Docentes que imparten cursos o talleres en instituciones extranjeras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Fomentar la participación de docentes de la Universidad que participen en programas de movilidad para dar clases en Universidades del extranjero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Convenios con Instituciones extranjeras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Se esta en la búsqueda de convenios para realizar esta actividad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397250"/>
                  </a:ext>
                </a:extLst>
              </a:tr>
              <a:tr h="2731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Número de Estudiantes extranjeros en movilidad académica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Promover la movilidad de estudiantes extranjeros que lleguen a la Universidad a estudiar por periodos cortos, para concluir sus estudios o hacer estancias de investigación.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Identificar Convocatorias</a:t>
                      </a:r>
                      <a:br>
                        <a:rPr lang="es-E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</a:br>
                      <a:r>
                        <a:rPr lang="es-E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Convenios con Institiciones Extranjeras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Se esta en la búsqueda de convenios para realizar esta actividad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0142418"/>
                  </a:ext>
                </a:extLst>
              </a:tr>
              <a:tr h="2731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Número </a:t>
                      </a:r>
                      <a:r>
                        <a:rPr lang="es-E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de Estudiantes </a:t>
                      </a:r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en movilidad nacional e internacional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Fomentar la participación de estudiantes de la Universidad en programas de movilidad a otras Universidades nacionales y extranjeras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Identificar Convocatorias</a:t>
                      </a:r>
                      <a:b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</a:br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Convenios con </a:t>
                      </a:r>
                      <a:r>
                        <a:rPr lang="es-E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Instituciones </a:t>
                      </a:r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Extranjeras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Estadía (6) en España y formación dual  (1), Estadía (2) en Colombia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2547284"/>
                  </a:ext>
                </a:extLst>
              </a:tr>
              <a:tr h="2731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Porcentaje de egresados con nivel B1*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Fortalecer la enseñanza de idiomas en la Universidad y evaluar su desempeño al ingresar a al egresar de la Institución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Asesorías</a:t>
                      </a:r>
                      <a:b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</a:br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Cursos remediales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Evaluación </a:t>
                      </a:r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Septiembre-Diciembre 2023 28 estudiantes de 313 obtuvieron B1, B2 y C1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5515986"/>
                  </a:ext>
                </a:extLst>
              </a:tr>
              <a:tr h="2731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Porcentaje de personal </a:t>
                      </a:r>
                      <a:r>
                        <a:rPr lang="es-MX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académico </a:t>
                      </a:r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y mandos medios y superiores con nivel B1 MCE o equivalente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Sin datos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Promover la formación en idiomas en el personal académico y administrativo de la Institución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Evaluar el nivel de inglés de todo el personal académico y administrativo</a:t>
                      </a:r>
                      <a:br>
                        <a:rPr lang="es-MX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</a:br>
                      <a:r>
                        <a:rPr lang="es-MX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Promover la capacitación y certificación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Dio inicio un curso de inglés básico donde participan docentes y administrativos (22); se cuenta con la herramienta de evaluación, falta definir fecha de evaluación.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5108822"/>
                  </a:ext>
                </a:extLst>
              </a:tr>
              <a:tr h="27315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Porcentaje de Personal docente del idioma ingles con nivel C1* MCE o equivalente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Fomentar la actualización y certificación constante del personal docente de idiomas de la Institución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</a:br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Promover la capacitación y certificación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28%</a:t>
                      </a:r>
                      <a:endParaRPr lang="es-E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6 docentes de tienen certificación en C1 y 1 en C2, FRANCÉS 1 C1 Y C C2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3017825"/>
                  </a:ext>
                </a:extLst>
              </a:tr>
              <a:tr h="27315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Número de acciones realizadas para promover la interculturalidad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Fomentar la internacionalización y la interculturalidad en la comunidad universitaria y la sociedad en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Organización de Eventos de Interculturalidad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62%</a:t>
                      </a:r>
                      <a:endParaRPr lang="es-E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Catrinas, altares, </a:t>
                      </a:r>
                      <a:r>
                        <a:rPr lang="es-ES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winter</a:t>
                      </a:r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festival y curso de pintura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62%</a:t>
                      </a:r>
                      <a:endParaRPr lang="es-E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5274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2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564" y="0"/>
            <a:ext cx="9439564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166254" y="1133499"/>
            <a:ext cx="1867988" cy="1338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Collage </a:t>
            </a:r>
          </a:p>
          <a:p>
            <a:pPr algn="ctr"/>
            <a:r>
              <a:rPr lang="es-MX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Mesa de trabajo</a:t>
            </a:r>
            <a:endParaRPr lang="es-MX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173" y="2857822"/>
            <a:ext cx="2076941" cy="27692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365" y="1897159"/>
            <a:ext cx="2471255" cy="13900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364" y="4082999"/>
            <a:ext cx="2471255" cy="139008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117392" y="5840372"/>
            <a:ext cx="1964409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Reunión de trabajo del eje</a:t>
            </a:r>
            <a:endParaRPr lang="es-ES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628427" y="1131995"/>
            <a:ext cx="5588879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ctr"/>
            <a:r>
              <a:rPr lang="es-ES" sz="800" dirty="0">
                <a:solidFill>
                  <a:srgbClr val="000000"/>
                </a:solidFill>
                <a:latin typeface="Montserrat" panose="00000500000000000000" pitchFamily="50" charset="0"/>
              </a:rPr>
              <a:t>Docentes extranjeros que imparten cursos o </a:t>
            </a:r>
            <a:r>
              <a:rPr lang="es-ES" sz="800" dirty="0" smtClean="0">
                <a:solidFill>
                  <a:srgbClr val="000000"/>
                </a:solidFill>
                <a:latin typeface="Montserrat" panose="00000500000000000000" pitchFamily="50" charset="0"/>
              </a:rPr>
              <a:t>talleres, </a:t>
            </a:r>
            <a:r>
              <a:rPr lang="es-ES" sz="800" dirty="0" err="1" smtClean="0">
                <a:solidFill>
                  <a:srgbClr val="000000"/>
                </a:solidFill>
                <a:latin typeface="Montserrat" panose="00000500000000000000" pitchFamily="50" charset="0"/>
              </a:rPr>
              <a:t>Peace</a:t>
            </a:r>
            <a:r>
              <a:rPr lang="es-ES" sz="800" dirty="0" smtClean="0">
                <a:solidFill>
                  <a:srgbClr val="000000"/>
                </a:solidFill>
                <a:latin typeface="Montserrat" panose="00000500000000000000" pitchFamily="50" charset="0"/>
              </a:rPr>
              <a:t> Corps con un proyecto de sustentabilidad.</a:t>
            </a:r>
            <a:endParaRPr lang="es-ES" sz="800" dirty="0">
              <a:solidFill>
                <a:srgbClr val="000000"/>
              </a:solidFill>
              <a:latin typeface="Montserrat" panose="00000500000000000000" pitchFamily="50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750" y="2107881"/>
            <a:ext cx="2636553" cy="15146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846" y="4077109"/>
            <a:ext cx="3918363" cy="176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84" y="0"/>
            <a:ext cx="9439564" cy="6858000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79934"/>
              </p:ext>
            </p:extLst>
          </p:nvPr>
        </p:nvGraphicFramePr>
        <p:xfrm>
          <a:off x="356328" y="5201633"/>
          <a:ext cx="4339655" cy="1363980"/>
        </p:xfrm>
        <a:graphic>
          <a:graphicData uri="http://schemas.openxmlformats.org/drawingml/2006/table">
            <a:tbl>
              <a:tblPr/>
              <a:tblGrid>
                <a:gridCol w="1845837">
                  <a:extLst>
                    <a:ext uri="{9D8B030D-6E8A-4147-A177-3AD203B41FA5}">
                      <a16:colId xmlns:a16="http://schemas.microsoft.com/office/drawing/2014/main" xmlns="" val="1929872240"/>
                    </a:ext>
                  </a:extLst>
                </a:gridCol>
                <a:gridCol w="681644">
                  <a:extLst>
                    <a:ext uri="{9D8B030D-6E8A-4147-A177-3AD203B41FA5}">
                      <a16:colId xmlns:a16="http://schemas.microsoft.com/office/drawing/2014/main" xmlns="" val="2106965869"/>
                    </a:ext>
                  </a:extLst>
                </a:gridCol>
                <a:gridCol w="881149">
                  <a:extLst>
                    <a:ext uri="{9D8B030D-6E8A-4147-A177-3AD203B41FA5}">
                      <a16:colId xmlns:a16="http://schemas.microsoft.com/office/drawing/2014/main" xmlns="" val="2178195106"/>
                    </a:ext>
                  </a:extLst>
                </a:gridCol>
                <a:gridCol w="931025">
                  <a:extLst>
                    <a:ext uri="{9D8B030D-6E8A-4147-A177-3AD203B41FA5}">
                      <a16:colId xmlns:a16="http://schemas.microsoft.com/office/drawing/2014/main" xmlns="" val="131206235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Nombre Completo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dirty="0">
                          <a:effectLst/>
                        </a:rPr>
                        <a:t>Grado y grupo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dirty="0">
                          <a:effectLst/>
                        </a:rPr>
                        <a:t>P.E.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dirty="0">
                          <a:effectLst/>
                        </a:rPr>
                        <a:t>Nivel de francés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12131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s-ES" sz="11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LUGO SANTIAGO Regina Ilianova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dirty="0">
                          <a:effectLst/>
                        </a:rPr>
                        <a:t>8C 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dirty="0" err="1">
                          <a:effectLst/>
                        </a:rPr>
                        <a:t>AyEP</a:t>
                      </a:r>
                      <a:endParaRPr lang="es-ES" sz="11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dirty="0">
                          <a:effectLst/>
                        </a:rPr>
                        <a:t>B1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23669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s-ES" sz="1100">
                          <a:effectLst/>
                        </a:rPr>
                        <a:t>CABAÑAS MOTA Xóchitl Analí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>
                          <a:effectLst/>
                        </a:rPr>
                        <a:t>8M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dirty="0">
                          <a:effectLst/>
                        </a:rPr>
                        <a:t>TI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dirty="0">
                          <a:effectLst/>
                        </a:rPr>
                        <a:t>B1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89102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s-ES" sz="1100">
                          <a:effectLst/>
                        </a:rPr>
                        <a:t>JAHUEY PÉREZ Karen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>
                          <a:effectLst/>
                        </a:rPr>
                        <a:t>8B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dirty="0">
                          <a:effectLst/>
                        </a:rPr>
                        <a:t>Turismo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dirty="0">
                          <a:effectLst/>
                        </a:rPr>
                        <a:t>B1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69656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s-ES" sz="1100">
                          <a:effectLst/>
                        </a:rPr>
                        <a:t>PAULIN OLGUIN Yuridia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dirty="0">
                          <a:effectLst/>
                        </a:rPr>
                        <a:t>11A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dirty="0">
                          <a:effectLst/>
                        </a:rPr>
                        <a:t>Mecatrónica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dirty="0">
                          <a:effectLst/>
                        </a:rPr>
                        <a:t>B1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4047093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2682606" y="460673"/>
            <a:ext cx="2132315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ctr"/>
            <a:r>
              <a:rPr lang="es-MX" sz="800" dirty="0">
                <a:solidFill>
                  <a:srgbClr val="000000"/>
                </a:solidFill>
                <a:latin typeface="Montserrat" panose="00000500000000000000" pitchFamily="50" charset="0"/>
              </a:rPr>
              <a:t>Porcentaje de egresados con nivel B1*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044150"/>
              </p:ext>
            </p:extLst>
          </p:nvPr>
        </p:nvGraphicFramePr>
        <p:xfrm>
          <a:off x="-701043" y="921145"/>
          <a:ext cx="4437774" cy="231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374670"/>
              </p:ext>
            </p:extLst>
          </p:nvPr>
        </p:nvGraphicFramePr>
        <p:xfrm>
          <a:off x="2358352" y="3116849"/>
          <a:ext cx="2780821" cy="1943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293">
                  <a:extLst>
                    <a:ext uri="{9D8B030D-6E8A-4147-A177-3AD203B41FA5}">
                      <a16:colId xmlns:a16="http://schemas.microsoft.com/office/drawing/2014/main" xmlns="" val="741023160"/>
                    </a:ext>
                  </a:extLst>
                </a:gridCol>
                <a:gridCol w="1529861">
                  <a:extLst>
                    <a:ext uri="{9D8B030D-6E8A-4147-A177-3AD203B41FA5}">
                      <a16:colId xmlns:a16="http://schemas.microsoft.com/office/drawing/2014/main" xmlns="" val="433440396"/>
                    </a:ext>
                  </a:extLst>
                </a:gridCol>
                <a:gridCol w="670667">
                  <a:extLst>
                    <a:ext uri="{9D8B030D-6E8A-4147-A177-3AD203B41FA5}">
                      <a16:colId xmlns:a16="http://schemas.microsoft.com/office/drawing/2014/main" xmlns="" val="856928631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Egresados con nivel B1 por </a:t>
                      </a:r>
                      <a:r>
                        <a:rPr lang="es-MX" sz="1100" u="none" strike="noStrike" dirty="0" smtClean="0">
                          <a:effectLst/>
                        </a:rPr>
                        <a:t>PE</a:t>
                      </a:r>
                      <a:endParaRPr lang="es-MX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Número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21772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BI (19)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5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63948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ER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44784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GASTRONOMÍA UAT</a:t>
                      </a:r>
                      <a:endParaRPr lang="es-E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429085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IDGS (UAT 3)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39180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B2 (5)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ADMINISTRACIÓN</a:t>
                      </a:r>
                      <a:endParaRPr lang="es-E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4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141997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GASTRONOMÍA 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57660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C1 (4)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93322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GASTRONOMÍA (UAT)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477865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MECATRÓNICA</a:t>
                      </a:r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</a:t>
                      </a:r>
                      <a:endParaRPr lang="es-E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1436233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88118"/>
              </p:ext>
            </p:extLst>
          </p:nvPr>
        </p:nvGraphicFramePr>
        <p:xfrm>
          <a:off x="5242193" y="460673"/>
          <a:ext cx="3995249" cy="5225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4639">
                  <a:extLst>
                    <a:ext uri="{9D8B030D-6E8A-4147-A177-3AD203B41FA5}">
                      <a16:colId xmlns:a16="http://schemas.microsoft.com/office/drawing/2014/main" xmlns="" val="8916707"/>
                    </a:ext>
                  </a:extLst>
                </a:gridCol>
                <a:gridCol w="1830799">
                  <a:extLst>
                    <a:ext uri="{9D8B030D-6E8A-4147-A177-3AD203B41FA5}">
                      <a16:colId xmlns:a16="http://schemas.microsoft.com/office/drawing/2014/main" xmlns="" val="3659744380"/>
                    </a:ext>
                  </a:extLst>
                </a:gridCol>
                <a:gridCol w="564639">
                  <a:extLst>
                    <a:ext uri="{9D8B030D-6E8A-4147-A177-3AD203B41FA5}">
                      <a16:colId xmlns:a16="http://schemas.microsoft.com/office/drawing/2014/main" xmlns="" val="1786040220"/>
                    </a:ext>
                  </a:extLst>
                </a:gridCol>
                <a:gridCol w="1035172">
                  <a:extLst>
                    <a:ext uri="{9D8B030D-6E8A-4147-A177-3AD203B41FA5}">
                      <a16:colId xmlns:a16="http://schemas.microsoft.com/office/drawing/2014/main" xmlns="" val="933424225"/>
                    </a:ext>
                  </a:extLst>
                </a:gridCol>
              </a:tblGrid>
              <a:tr h="3017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Campus</a:t>
                      </a:r>
                      <a:endParaRPr lang="es-E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Nombre del estudiante</a:t>
                      </a:r>
                      <a:endParaRPr lang="es-E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Level</a:t>
                      </a:r>
                      <a:endParaRPr lang="es-E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PE y Grupo</a:t>
                      </a:r>
                      <a:endParaRPr lang="es-E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xmlns="" val="1352796318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MARTIN CHAVEZ CARLOS CUAUTEMOC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A2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8C TI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159250938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BRAVO SORIANO FELIPE DE JESUS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A2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8C TI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983171357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GARCIA MARTIN ALAN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8A TI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106580297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LEAL HERRERA BRYAN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8C TI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2182783044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ZUNIGA DORANTES VALERIA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1F BAJA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1976132097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SALVADOR BIBIANO MILTON EFREN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2B ADMINISTRACION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1626064643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SIMON BRAVO NOEL GIOVANNI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8A GASTRONOMIA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2897489922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BALTAZAR ÑONTHE JESSICA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2C TI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330335953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ROMAN ROJO CARLOS ARTURO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2C TI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181556447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UAT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OROPEZA MONTOYA  SONIA KARIME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A2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2M TURISMO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3278477265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UAT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OROPEZA MONTOYA JOSE MARTIN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2M TURISMO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90820705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UAT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CABAÑAS MOTA XOCHITL ANALI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8M TI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1042325836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PONCE BADILLO EDSON DIVIER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A2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2A TURISMO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3273708777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GUERRERO WILLIAMS HUGO ERIK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2C MECANICA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1071006766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HERNANDEZ- PEREZ JONATHAN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2C MECANICA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3446659366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MERA MONTIEL JAASIEL AARON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2C TURISMO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768151446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PACHECO PEREZ YAEL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A2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8A TURISMO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1025250119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HERNANDEZ MARQUEZ DYLAN ARATH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2D MECATRONICA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1923237125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SCOTT ARTEAGA MARIA NELIA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8A TURISMO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2976928439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LOPEZ VAZQUEZ LUIS ALBERTO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A2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8C ADMINISTRACION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3537225244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MARTINEZ JAGUEY GUSTAVO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8B ADMINISTRACION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1971582034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MAYE OMAR MANUEL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B1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8C ADMINISTRACION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2848844434"/>
                  </a:ext>
                </a:extLst>
              </a:tr>
              <a:tr h="1403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UTVM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RAMIREZ LABRA DIANA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A2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5C ADMINISTRACION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b"/>
                </a:tc>
                <a:extLst>
                  <a:ext uri="{0D108BD9-81ED-4DB2-BD59-A6C34878D82A}">
                    <a16:rowId xmlns:a16="http://schemas.microsoft.com/office/drawing/2014/main" xmlns="" val="2254491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0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19040"/>
              </p:ext>
            </p:extLst>
          </p:nvPr>
        </p:nvGraphicFramePr>
        <p:xfrm>
          <a:off x="215554" y="1452279"/>
          <a:ext cx="6235701" cy="2295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4482">
                  <a:extLst>
                    <a:ext uri="{9D8B030D-6E8A-4147-A177-3AD203B41FA5}">
                      <a16:colId xmlns:a16="http://schemas.microsoft.com/office/drawing/2014/main" xmlns="" val="4230331311"/>
                    </a:ext>
                  </a:extLst>
                </a:gridCol>
                <a:gridCol w="2327564">
                  <a:extLst>
                    <a:ext uri="{9D8B030D-6E8A-4147-A177-3AD203B41FA5}">
                      <a16:colId xmlns:a16="http://schemas.microsoft.com/office/drawing/2014/main" xmlns="" val="2594656687"/>
                    </a:ext>
                  </a:extLst>
                </a:gridCol>
                <a:gridCol w="764771">
                  <a:extLst>
                    <a:ext uri="{9D8B030D-6E8A-4147-A177-3AD203B41FA5}">
                      <a16:colId xmlns:a16="http://schemas.microsoft.com/office/drawing/2014/main" xmlns="" val="1315043559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xmlns="" val="3543568466"/>
                    </a:ext>
                  </a:extLst>
                </a:gridCol>
                <a:gridCol w="1280739">
                  <a:extLst>
                    <a:ext uri="{9D8B030D-6E8A-4147-A177-3AD203B41FA5}">
                      <a16:colId xmlns:a16="http://schemas.microsoft.com/office/drawing/2014/main" xmlns="" val="1423704614"/>
                    </a:ext>
                  </a:extLst>
                </a:gridCol>
              </a:tblGrid>
              <a:tr h="2000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Estudiantes en movilidad internacional Enero-Abril 2024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5691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Campus</a:t>
                      </a:r>
                      <a:endParaRPr lang="es-ES" sz="12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Nombre del estudiante</a:t>
                      </a:r>
                      <a:endParaRPr lang="es-ES" sz="12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País</a:t>
                      </a:r>
                      <a:endParaRPr lang="es-ES" sz="12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Tiempo</a:t>
                      </a:r>
                      <a:endParaRPr lang="es-ES" sz="12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Proceso</a:t>
                      </a:r>
                      <a:endParaRPr lang="es-ES" sz="12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85079353"/>
                  </a:ext>
                </a:extLst>
              </a:tr>
              <a:tr h="20955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Central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Nadia Ivon Henández Cano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España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 meses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Estadía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36591577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Mercedes Pérez Hernández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España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 meses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Estadía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8454223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Daniela Susiveth Soriano García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España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 meses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Estadía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6239347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Darien Cruz Mendoza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España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 meses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Estadía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45524967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Diego Julián Maldonado Montiel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España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 meses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Estadía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91674337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Frida Aguilar Yañez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España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7 meses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Formación Dual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03533014"/>
                  </a:ext>
                </a:extLst>
              </a:tr>
              <a:tr h="2095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UAT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Habid Alejandro Martínez Muñoz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España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 meses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Estadía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80764676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Mildred Liliana Bernal Rios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Colombia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4 meses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Estadía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11881374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Jonathan Cruz Ortiz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Colombia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4 meses</a:t>
                      </a:r>
                      <a:endParaRPr lang="es-E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Estadía</a:t>
                      </a:r>
                      <a:endParaRPr lang="es-ES" sz="12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60206611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15554" y="1082947"/>
            <a:ext cx="623570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/>
              <a:t>Número </a:t>
            </a:r>
            <a:r>
              <a:rPr lang="es-ES" dirty="0" smtClean="0"/>
              <a:t>de Estudiantes </a:t>
            </a:r>
            <a:r>
              <a:rPr lang="es-ES" dirty="0"/>
              <a:t>en movilidad nacional e internacional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81035" y="4386955"/>
            <a:ext cx="3327196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ctr"/>
            <a:r>
              <a:rPr lang="es-MX" dirty="0"/>
              <a:t>Porcentaje de Personal docente del idioma ingles con nivel C1* MCE o equivalente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760" y="4117136"/>
            <a:ext cx="4191434" cy="251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90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"/>
          <a:stretch/>
        </p:blipFill>
        <p:spPr>
          <a:xfrm>
            <a:off x="253540" y="1058073"/>
            <a:ext cx="1450568" cy="16435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51598" y="652892"/>
            <a:ext cx="3589444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ctr"/>
            <a:r>
              <a:rPr lang="es-ES" sz="800" dirty="0">
                <a:solidFill>
                  <a:srgbClr val="000000"/>
                </a:solidFill>
                <a:latin typeface="Montserrat" panose="00000500000000000000" pitchFamily="50" charset="0"/>
              </a:rPr>
              <a:t>Número de acciones realizadas para promover la interculturalidad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178" y="1113686"/>
            <a:ext cx="1649117" cy="7421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933"/>
          <a:stretch/>
        </p:blipFill>
        <p:spPr>
          <a:xfrm>
            <a:off x="298456" y="3611078"/>
            <a:ext cx="1461722" cy="20416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6830" y="4764803"/>
            <a:ext cx="1209498" cy="16809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709" y="3585346"/>
            <a:ext cx="2261055" cy="1017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94" y="5740169"/>
            <a:ext cx="1225845" cy="8220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784" y="4668387"/>
            <a:ext cx="1419440" cy="9369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3215" y="5670861"/>
            <a:ext cx="1332377" cy="8913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6861" y="5312503"/>
            <a:ext cx="1320842" cy="11564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753" y="5246607"/>
            <a:ext cx="925714" cy="122233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830146" y="1542306"/>
            <a:ext cx="1204176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ctr"/>
            <a:r>
              <a:rPr lang="es-ES" sz="800" dirty="0" smtClean="0">
                <a:solidFill>
                  <a:srgbClr val="000000"/>
                </a:solidFill>
                <a:latin typeface="Montserrat" panose="00000500000000000000" pitchFamily="50" charset="0"/>
              </a:rPr>
              <a:t>Concurso de altares</a:t>
            </a:r>
            <a:endParaRPr lang="es-ES" sz="800" dirty="0">
              <a:solidFill>
                <a:srgbClr val="000000"/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760178" y="1894896"/>
            <a:ext cx="668773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ctr"/>
            <a:r>
              <a:rPr lang="es-ES" sz="800" dirty="0" err="1" smtClean="0">
                <a:solidFill>
                  <a:srgbClr val="000000"/>
                </a:solidFill>
                <a:latin typeface="Montserrat" panose="00000500000000000000" pitchFamily="50" charset="0"/>
              </a:rPr>
              <a:t>Hallowen</a:t>
            </a:r>
            <a:endParaRPr lang="es-ES" sz="800" dirty="0">
              <a:solidFill>
                <a:srgbClr val="000000"/>
              </a:solidFill>
              <a:latin typeface="Montserrat" panose="00000500000000000000" pitchFamily="50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54413" y="3317344"/>
            <a:ext cx="928459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ctr"/>
            <a:r>
              <a:rPr lang="es-ES" sz="800" dirty="0" smtClean="0">
                <a:solidFill>
                  <a:srgbClr val="000000"/>
                </a:solidFill>
                <a:latin typeface="Montserrat" panose="00000500000000000000" pitchFamily="50" charset="0"/>
              </a:rPr>
              <a:t>Winter festival</a:t>
            </a:r>
            <a:endParaRPr lang="es-ES" sz="800" dirty="0">
              <a:solidFill>
                <a:srgbClr val="000000"/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170674" y="6562206"/>
            <a:ext cx="1428596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ctr"/>
            <a:r>
              <a:rPr lang="es-ES" sz="800" dirty="0" smtClean="0">
                <a:solidFill>
                  <a:srgbClr val="000000"/>
                </a:solidFill>
                <a:latin typeface="Montserrat" panose="00000500000000000000" pitchFamily="50" charset="0"/>
              </a:rPr>
              <a:t>Taller de pintura </a:t>
            </a:r>
            <a:r>
              <a:rPr lang="es-ES" sz="800" dirty="0" err="1" smtClean="0">
                <a:solidFill>
                  <a:srgbClr val="000000"/>
                </a:solidFill>
                <a:latin typeface="Montserrat" panose="00000500000000000000" pitchFamily="50" charset="0"/>
              </a:rPr>
              <a:t>DACyD</a:t>
            </a:r>
            <a:endParaRPr lang="es-ES" sz="800" dirty="0">
              <a:solidFill>
                <a:srgbClr val="000000"/>
              </a:solidFill>
              <a:latin typeface="Montserrat" panose="00000500000000000000" pitchFamily="50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778910" y="2414587"/>
            <a:ext cx="178927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ctr"/>
            <a:r>
              <a:rPr lang="es-ES" sz="800" dirty="0" smtClean="0">
                <a:solidFill>
                  <a:srgbClr val="000000"/>
                </a:solidFill>
                <a:latin typeface="Montserrat" panose="00000500000000000000" pitchFamily="50" charset="0"/>
              </a:rPr>
              <a:t>Concurso de catrinas y catrines</a:t>
            </a:r>
            <a:endParaRPr lang="es-ES" sz="800" dirty="0">
              <a:solidFill>
                <a:srgbClr val="000000"/>
              </a:solidFill>
              <a:latin typeface="Montserrat" panose="00000500000000000000" pitchFamily="50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381" y="1063532"/>
            <a:ext cx="1515765" cy="1136824"/>
          </a:xfrm>
          <a:prstGeom prst="rect">
            <a:avLst/>
          </a:prstGeom>
        </p:spPr>
      </p:pic>
      <p:sp>
        <p:nvSpPr>
          <p:cNvPr id="20" name="AutoShape 2" descr="blob:https://web.whatsapp.com/4b55ce0c-87bb-43eb-a9cd-6d05977ba0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4457" y="3104081"/>
            <a:ext cx="1353385" cy="89349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669" y="1242060"/>
            <a:ext cx="1365644" cy="91440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4929" y="2621635"/>
            <a:ext cx="944706" cy="139672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0354" y="1199756"/>
            <a:ext cx="1088556" cy="102145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14" y="2650888"/>
            <a:ext cx="2604817" cy="132176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479" y="3997574"/>
            <a:ext cx="2844643" cy="122411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6041" y="1871482"/>
            <a:ext cx="765019" cy="169817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0122" y="2175906"/>
            <a:ext cx="642025" cy="134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8665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1009</Words>
  <Application>Microsoft Office PowerPoint</Application>
  <PresentationFormat>Presentación en pantalla (4:3)</PresentationFormat>
  <Paragraphs>295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Montserrat</vt:lpstr>
      <vt:lpstr>Montserrat Black</vt:lpstr>
      <vt:lpstr>Montserrat ExtraBold</vt:lpstr>
      <vt:lpstr>Times New Roman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NOE ANSELMO CRUZ VENTURA</cp:lastModifiedBy>
  <cp:revision>95</cp:revision>
  <dcterms:created xsi:type="dcterms:W3CDTF">2021-04-28T01:32:14Z</dcterms:created>
  <dcterms:modified xsi:type="dcterms:W3CDTF">2024-02-01T18:05:19Z</dcterms:modified>
</cp:coreProperties>
</file>