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5904-A5E6-458D-BC19-A7F2DFB6F10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AFFFF07-CEC6-4FA3-9C1A-CDE1468A536E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es-ES" b="1">
              <a:latin typeface="Calibri"/>
              <a:ea typeface="+mn-ea"/>
              <a:cs typeface="+mn-cs"/>
            </a:rPr>
            <a:t>Afrocaracol-Hidalguense</a:t>
          </a:r>
          <a:endParaRPr lang="es-MX" dirty="0"/>
        </a:p>
      </dgm:t>
    </dgm:pt>
    <dgm:pt modelId="{34BD9F8E-9624-4285-9BEC-2DE7FBC8577C}" type="parTrans" cxnId="{E8C8973C-A67B-4E7E-AAFB-3075017A8743}">
      <dgm:prSet/>
      <dgm:spPr/>
      <dgm:t>
        <a:bodyPr/>
        <a:lstStyle/>
        <a:p>
          <a:endParaRPr lang="es-MX"/>
        </a:p>
      </dgm:t>
    </dgm:pt>
    <dgm:pt modelId="{FEBF0B16-E74E-4A50-B1E8-F9C31C734653}" type="sibTrans" cxnId="{E8C8973C-A67B-4E7E-AAFB-3075017A8743}">
      <dgm:prSet/>
      <dgm:spPr/>
      <dgm:t>
        <a:bodyPr/>
        <a:lstStyle/>
        <a:p>
          <a:endParaRPr lang="es-MX"/>
        </a:p>
      </dgm:t>
    </dgm:pt>
    <dgm:pt modelId="{B031A748-0ADD-42E7-96AA-9CEDC018B4DA}">
      <dgm:prSet phldrT="[Texto]" custT="1"/>
      <dgm:spPr/>
      <dgm:t>
        <a:bodyPr/>
        <a:lstStyle/>
        <a:p>
          <a:pPr>
            <a:buChar char="•"/>
          </a:pPr>
          <a:r>
            <a:rPr lang="es-ES" sz="2000" b="1" dirty="0">
              <a:latin typeface="Calibri"/>
              <a:ea typeface="+mn-ea"/>
              <a:cs typeface="+mn-cs"/>
            </a:rPr>
            <a:t>Marcelo Mayor Simón</a:t>
          </a:r>
          <a:endParaRPr lang="es-MX" sz="2000" dirty="0"/>
        </a:p>
      </dgm:t>
    </dgm:pt>
    <dgm:pt modelId="{F574F319-7A3B-4E51-A81F-B47481CFC0D0}" type="parTrans" cxnId="{AB2F3787-B7ED-4D27-9376-DE2960E7A22C}">
      <dgm:prSet/>
      <dgm:spPr/>
      <dgm:t>
        <a:bodyPr/>
        <a:lstStyle/>
        <a:p>
          <a:endParaRPr lang="es-MX"/>
        </a:p>
      </dgm:t>
    </dgm:pt>
    <dgm:pt modelId="{DF2F4055-AEA6-4CCC-A4D2-870614D24126}" type="sibTrans" cxnId="{AB2F3787-B7ED-4D27-9376-DE2960E7A22C}">
      <dgm:prSet/>
      <dgm:spPr/>
      <dgm:t>
        <a:bodyPr/>
        <a:lstStyle/>
        <a:p>
          <a:endParaRPr lang="es-MX"/>
        </a:p>
      </dgm:t>
    </dgm:pt>
    <dgm:pt modelId="{046FABB0-EF90-4E59-B28F-54FCA38A9936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buNone/>
          </a:pPr>
          <a:r>
            <a:rPr lang="es-ES" b="1">
              <a:latin typeface="Calibri"/>
              <a:ea typeface="+mn-ea"/>
              <a:cs typeface="+mn-cs"/>
            </a:rPr>
            <a:t>Productor de Galletas</a:t>
          </a:r>
          <a:endParaRPr lang="es-MX" dirty="0"/>
        </a:p>
      </dgm:t>
    </dgm:pt>
    <dgm:pt modelId="{D8B7A754-3F6F-4181-B085-220E8778146C}" type="parTrans" cxnId="{137BBEF5-2D14-4D53-911C-826CF34F0790}">
      <dgm:prSet/>
      <dgm:spPr/>
      <dgm:t>
        <a:bodyPr/>
        <a:lstStyle/>
        <a:p>
          <a:endParaRPr lang="es-MX"/>
        </a:p>
      </dgm:t>
    </dgm:pt>
    <dgm:pt modelId="{90CDD302-961F-49C2-ACB8-58E2E70E8983}" type="sibTrans" cxnId="{137BBEF5-2D14-4D53-911C-826CF34F0790}">
      <dgm:prSet/>
      <dgm:spPr/>
      <dgm:t>
        <a:bodyPr/>
        <a:lstStyle/>
        <a:p>
          <a:endParaRPr lang="es-MX"/>
        </a:p>
      </dgm:t>
    </dgm:pt>
    <dgm:pt modelId="{57ED2440-476D-436E-B74E-3361C605F2A4}">
      <dgm:prSet phldrT="[Texto]" custT="1"/>
      <dgm:spPr/>
      <dgm:t>
        <a:bodyPr/>
        <a:lstStyle/>
        <a:p>
          <a:r>
            <a:rPr lang="es-MX" sz="1800" b="1" dirty="0"/>
            <a:t>Eder Chávez </a:t>
          </a:r>
          <a:endParaRPr lang="es-MX" sz="1800" dirty="0"/>
        </a:p>
      </dgm:t>
    </dgm:pt>
    <dgm:pt modelId="{1DFF71A3-8E46-4930-AABD-11916D42A5B6}" type="parTrans" cxnId="{427D45ED-542E-471E-AC99-5A8691A4463C}">
      <dgm:prSet/>
      <dgm:spPr/>
      <dgm:t>
        <a:bodyPr/>
        <a:lstStyle/>
        <a:p>
          <a:endParaRPr lang="es-MX"/>
        </a:p>
      </dgm:t>
    </dgm:pt>
    <dgm:pt modelId="{EE448644-BEBE-43F2-B871-262F73A616CC}" type="sibTrans" cxnId="{427D45ED-542E-471E-AC99-5A8691A4463C}">
      <dgm:prSet/>
      <dgm:spPr/>
      <dgm:t>
        <a:bodyPr/>
        <a:lstStyle/>
        <a:p>
          <a:endParaRPr lang="es-MX"/>
        </a:p>
      </dgm:t>
    </dgm:pt>
    <dgm:pt modelId="{D370C750-0018-43D2-9F25-4BB9770C1503}">
      <dgm:prSet phldrT="[Texto]"/>
      <dgm:spPr>
        <a:solidFill>
          <a:srgbClr val="000099"/>
        </a:solidFill>
      </dgm:spPr>
      <dgm:t>
        <a:bodyPr/>
        <a:lstStyle/>
        <a:p>
          <a:r>
            <a:rPr lang="es-MX" dirty="0"/>
            <a:t>Cooperativa </a:t>
          </a:r>
          <a:r>
            <a:rPr lang="es-MX" dirty="0" err="1"/>
            <a:t>Tezoquipan</a:t>
          </a:r>
          <a:endParaRPr lang="es-MX" dirty="0"/>
        </a:p>
      </dgm:t>
    </dgm:pt>
    <dgm:pt modelId="{9F25C222-F4AE-40C5-AC96-B6CF860F3023}" type="parTrans" cxnId="{E570F402-0AF4-4974-995B-53B9487566A0}">
      <dgm:prSet/>
      <dgm:spPr/>
      <dgm:t>
        <a:bodyPr/>
        <a:lstStyle/>
        <a:p>
          <a:endParaRPr lang="es-MX"/>
        </a:p>
      </dgm:t>
    </dgm:pt>
    <dgm:pt modelId="{B842413A-0ABB-4F98-8C4A-4E87973B256F}" type="sibTrans" cxnId="{E570F402-0AF4-4974-995B-53B9487566A0}">
      <dgm:prSet/>
      <dgm:spPr/>
      <dgm:t>
        <a:bodyPr/>
        <a:lstStyle/>
        <a:p>
          <a:endParaRPr lang="es-MX"/>
        </a:p>
      </dgm:t>
    </dgm:pt>
    <dgm:pt modelId="{D38667D4-6E65-4559-AF03-9957DF2C316D}">
      <dgm:prSet phldrT="[Texto]" custT="1"/>
      <dgm:spPr/>
      <dgm:t>
        <a:bodyPr/>
        <a:lstStyle/>
        <a:p>
          <a:r>
            <a:rPr lang="es-MX" sz="1800" dirty="0" err="1">
              <a:latin typeface="+mn-lt"/>
            </a:rPr>
            <a:t>Pre-registro</a:t>
          </a:r>
          <a:r>
            <a:rPr lang="es-MX" sz="1800" dirty="0">
              <a:latin typeface="+mn-lt"/>
            </a:rPr>
            <a:t> NODESS, alianza con la Cooperativa de </a:t>
          </a:r>
          <a:r>
            <a:rPr lang="es-MX" sz="1800" dirty="0" err="1">
              <a:latin typeface="+mn-lt"/>
            </a:rPr>
            <a:t>Tezoquipan</a:t>
          </a:r>
          <a:r>
            <a:rPr lang="es-MX" sz="1800" dirty="0">
              <a:latin typeface="+mn-lt"/>
            </a:rPr>
            <a:t>, Dirección de minería (SEDECO) y UTVM</a:t>
          </a:r>
        </a:p>
      </dgm:t>
    </dgm:pt>
    <dgm:pt modelId="{38653404-9873-4517-8406-933E43336B61}" type="parTrans" cxnId="{29E772AC-20D7-4D8C-A520-AA00CC7C79C6}">
      <dgm:prSet/>
      <dgm:spPr/>
      <dgm:t>
        <a:bodyPr/>
        <a:lstStyle/>
        <a:p>
          <a:endParaRPr lang="es-MX"/>
        </a:p>
      </dgm:t>
    </dgm:pt>
    <dgm:pt modelId="{BC04E7E6-1560-4F18-A73D-6DE2CC6F1438}" type="sibTrans" cxnId="{29E772AC-20D7-4D8C-A520-AA00CC7C79C6}">
      <dgm:prSet/>
      <dgm:spPr/>
      <dgm:t>
        <a:bodyPr/>
        <a:lstStyle/>
        <a:p>
          <a:endParaRPr lang="es-MX"/>
        </a:p>
      </dgm:t>
    </dgm:pt>
    <dgm:pt modelId="{00F54A2E-5F48-42A5-A35B-C7C9D2C06AA1}">
      <dgm:prSet custT="1"/>
      <dgm:spPr/>
      <dgm:t>
        <a:bodyPr/>
        <a:lstStyle/>
        <a:p>
          <a:r>
            <a:rPr lang="es-ES" sz="2000" dirty="0">
              <a:latin typeface="Calibri"/>
              <a:ea typeface="+mn-ea"/>
              <a:cs typeface="+mn-cs"/>
            </a:rPr>
            <a:t>Seguimiento con convocatorias</a:t>
          </a:r>
        </a:p>
      </dgm:t>
    </dgm:pt>
    <dgm:pt modelId="{75982B27-C2DA-4708-AA2F-DC947981BC63}" type="parTrans" cxnId="{455BBEB3-AF67-42F7-8AE5-227EA96A6A03}">
      <dgm:prSet/>
      <dgm:spPr/>
      <dgm:t>
        <a:bodyPr/>
        <a:lstStyle/>
        <a:p>
          <a:endParaRPr lang="es-MX"/>
        </a:p>
      </dgm:t>
    </dgm:pt>
    <dgm:pt modelId="{C4537783-7181-475D-9BE9-0C7FB0455C4A}" type="sibTrans" cxnId="{455BBEB3-AF67-42F7-8AE5-227EA96A6A03}">
      <dgm:prSet/>
      <dgm:spPr/>
      <dgm:t>
        <a:bodyPr/>
        <a:lstStyle/>
        <a:p>
          <a:endParaRPr lang="es-MX"/>
        </a:p>
      </dgm:t>
    </dgm:pt>
    <dgm:pt modelId="{DB8B6CD1-6077-443A-BD4D-0DFACE8A936D}">
      <dgm:prSet custT="1"/>
      <dgm:spPr/>
      <dgm:t>
        <a:bodyPr/>
        <a:lstStyle/>
        <a:p>
          <a:r>
            <a:rPr lang="es-ES" sz="1800" dirty="0"/>
            <a:t>“Reformulación de producto, selección de envase, elaboración de la tabla Nutrimental y </a:t>
          </a:r>
          <a:r>
            <a:rPr lang="es-MX" sz="1800" dirty="0"/>
            <a:t>estudio de vida de Anaquel para una galleta </a:t>
          </a:r>
          <a:r>
            <a:rPr lang="es-MX" sz="2000" dirty="0"/>
            <a:t>elaborada</a:t>
          </a:r>
          <a:r>
            <a:rPr lang="es-MX" sz="1800" dirty="0"/>
            <a:t> a base de harina de maíz.</a:t>
          </a:r>
        </a:p>
      </dgm:t>
    </dgm:pt>
    <dgm:pt modelId="{E29A9324-3643-411B-956F-A05B5101D0C4}" type="parTrans" cxnId="{D165F522-B09C-4107-AABA-C5CC6E5743FB}">
      <dgm:prSet/>
      <dgm:spPr/>
      <dgm:t>
        <a:bodyPr/>
        <a:lstStyle/>
        <a:p>
          <a:endParaRPr lang="es-MX"/>
        </a:p>
      </dgm:t>
    </dgm:pt>
    <dgm:pt modelId="{77C95E07-D9D2-457A-A22B-9628A07C221F}" type="sibTrans" cxnId="{D165F522-B09C-4107-AABA-C5CC6E5743FB}">
      <dgm:prSet/>
      <dgm:spPr/>
      <dgm:t>
        <a:bodyPr/>
        <a:lstStyle/>
        <a:p>
          <a:endParaRPr lang="es-MX"/>
        </a:p>
      </dgm:t>
    </dgm:pt>
    <dgm:pt modelId="{0BE4E240-B0A8-44C3-92E4-E3C22C5EF901}" type="pres">
      <dgm:prSet presAssocID="{90CB5904-A5E6-458D-BC19-A7F2DFB6F10E}" presName="linearFlow" presStyleCnt="0">
        <dgm:presLayoutVars>
          <dgm:dir/>
          <dgm:animLvl val="lvl"/>
          <dgm:resizeHandles val="exact"/>
        </dgm:presLayoutVars>
      </dgm:prSet>
      <dgm:spPr/>
    </dgm:pt>
    <dgm:pt modelId="{9B694306-985B-48E4-8F07-4759951C1BEF}" type="pres">
      <dgm:prSet presAssocID="{EAFFFF07-CEC6-4FA3-9C1A-CDE1468A536E}" presName="composite" presStyleCnt="0"/>
      <dgm:spPr/>
    </dgm:pt>
    <dgm:pt modelId="{68C01E59-03D0-48A6-B6E6-6DC347D7289C}" type="pres">
      <dgm:prSet presAssocID="{EAFFFF07-CEC6-4FA3-9C1A-CDE1468A53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288EB30-0EE5-479E-B011-27BE89108945}" type="pres">
      <dgm:prSet presAssocID="{EAFFFF07-CEC6-4FA3-9C1A-CDE1468A536E}" presName="descendantText" presStyleLbl="alignAcc1" presStyleIdx="0" presStyleCnt="3">
        <dgm:presLayoutVars>
          <dgm:bulletEnabled val="1"/>
        </dgm:presLayoutVars>
      </dgm:prSet>
      <dgm:spPr/>
    </dgm:pt>
    <dgm:pt modelId="{886E702F-8D25-4472-B382-CA2D1D99B4FD}" type="pres">
      <dgm:prSet presAssocID="{FEBF0B16-E74E-4A50-B1E8-F9C31C734653}" presName="sp" presStyleCnt="0"/>
      <dgm:spPr/>
    </dgm:pt>
    <dgm:pt modelId="{1A328358-84BD-4C51-8C9A-AA97CDC67274}" type="pres">
      <dgm:prSet presAssocID="{046FABB0-EF90-4E59-B28F-54FCA38A9936}" presName="composite" presStyleCnt="0"/>
      <dgm:spPr/>
    </dgm:pt>
    <dgm:pt modelId="{706F5029-1060-4A1A-989A-E8F43C79B1B4}" type="pres">
      <dgm:prSet presAssocID="{046FABB0-EF90-4E59-B28F-54FCA38A993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ABB631B-5103-4AD5-8A89-5D5A432DABB8}" type="pres">
      <dgm:prSet presAssocID="{046FABB0-EF90-4E59-B28F-54FCA38A9936}" presName="descendantText" presStyleLbl="alignAcc1" presStyleIdx="1" presStyleCnt="3" custScaleY="132066">
        <dgm:presLayoutVars>
          <dgm:bulletEnabled val="1"/>
        </dgm:presLayoutVars>
      </dgm:prSet>
      <dgm:spPr/>
    </dgm:pt>
    <dgm:pt modelId="{020CF139-5C9F-4924-8C95-AA8769AF6B4A}" type="pres">
      <dgm:prSet presAssocID="{90CDD302-961F-49C2-ACB8-58E2E70E8983}" presName="sp" presStyleCnt="0"/>
      <dgm:spPr/>
    </dgm:pt>
    <dgm:pt modelId="{5DFEAFD1-2652-4AEC-9532-B4E6986B4844}" type="pres">
      <dgm:prSet presAssocID="{D370C750-0018-43D2-9F25-4BB9770C1503}" presName="composite" presStyleCnt="0"/>
      <dgm:spPr/>
    </dgm:pt>
    <dgm:pt modelId="{0E6FE480-55B0-49DB-8F81-E787C3E44633}" type="pres">
      <dgm:prSet presAssocID="{D370C750-0018-43D2-9F25-4BB9770C15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C16729D-7178-4348-AFA3-98DD4ADFF382}" type="pres">
      <dgm:prSet presAssocID="{D370C750-0018-43D2-9F25-4BB9770C150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570F402-0AF4-4974-995B-53B9487566A0}" srcId="{90CB5904-A5E6-458D-BC19-A7F2DFB6F10E}" destId="{D370C750-0018-43D2-9F25-4BB9770C1503}" srcOrd="2" destOrd="0" parTransId="{9F25C222-F4AE-40C5-AC96-B6CF860F3023}" sibTransId="{B842413A-0ABB-4F98-8C4A-4E87973B256F}"/>
    <dgm:cxn modelId="{D165F522-B09C-4107-AABA-C5CC6E5743FB}" srcId="{046FABB0-EF90-4E59-B28F-54FCA38A9936}" destId="{DB8B6CD1-6077-443A-BD4D-0DFACE8A936D}" srcOrd="1" destOrd="0" parTransId="{E29A9324-3643-411B-956F-A05B5101D0C4}" sibTransId="{77C95E07-D9D2-457A-A22B-9628A07C221F}"/>
    <dgm:cxn modelId="{E8C8973C-A67B-4E7E-AAFB-3075017A8743}" srcId="{90CB5904-A5E6-458D-BC19-A7F2DFB6F10E}" destId="{EAFFFF07-CEC6-4FA3-9C1A-CDE1468A536E}" srcOrd="0" destOrd="0" parTransId="{34BD9F8E-9624-4285-9BEC-2DE7FBC8577C}" sibTransId="{FEBF0B16-E74E-4A50-B1E8-F9C31C734653}"/>
    <dgm:cxn modelId="{CB4A3761-8DF4-4CF6-9C27-6D350F9983F8}" type="presOf" srcId="{046FABB0-EF90-4E59-B28F-54FCA38A9936}" destId="{706F5029-1060-4A1A-989A-E8F43C79B1B4}" srcOrd="0" destOrd="0" presId="urn:microsoft.com/office/officeart/2005/8/layout/chevron2"/>
    <dgm:cxn modelId="{28522C64-2BFB-440C-8A2F-2B32F8A0BBC3}" type="presOf" srcId="{D370C750-0018-43D2-9F25-4BB9770C1503}" destId="{0E6FE480-55B0-49DB-8F81-E787C3E44633}" srcOrd="0" destOrd="0" presId="urn:microsoft.com/office/officeart/2005/8/layout/chevron2"/>
    <dgm:cxn modelId="{1216294B-38DC-423A-8B0F-B1BBF0CE1E47}" type="presOf" srcId="{57ED2440-476D-436E-B74E-3361C605F2A4}" destId="{8ABB631B-5103-4AD5-8A89-5D5A432DABB8}" srcOrd="0" destOrd="0" presId="urn:microsoft.com/office/officeart/2005/8/layout/chevron2"/>
    <dgm:cxn modelId="{13EC7558-FDEE-4829-B8ED-A8071498A1C9}" type="presOf" srcId="{B031A748-0ADD-42E7-96AA-9CEDC018B4DA}" destId="{D288EB30-0EE5-479E-B011-27BE89108945}" srcOrd="0" destOrd="0" presId="urn:microsoft.com/office/officeart/2005/8/layout/chevron2"/>
    <dgm:cxn modelId="{AB2F3787-B7ED-4D27-9376-DE2960E7A22C}" srcId="{EAFFFF07-CEC6-4FA3-9C1A-CDE1468A536E}" destId="{B031A748-0ADD-42E7-96AA-9CEDC018B4DA}" srcOrd="0" destOrd="0" parTransId="{F574F319-7A3B-4E51-A81F-B47481CFC0D0}" sibTransId="{DF2F4055-AEA6-4CCC-A4D2-870614D24126}"/>
    <dgm:cxn modelId="{2CBAE69C-5D40-44A4-A5C8-4B620D4B2BA8}" type="presOf" srcId="{D38667D4-6E65-4559-AF03-9957DF2C316D}" destId="{DC16729D-7178-4348-AFA3-98DD4ADFF382}" srcOrd="0" destOrd="0" presId="urn:microsoft.com/office/officeart/2005/8/layout/chevron2"/>
    <dgm:cxn modelId="{AD7752A4-B1D6-4D9C-BD74-12E97733A40D}" type="presOf" srcId="{DB8B6CD1-6077-443A-BD4D-0DFACE8A936D}" destId="{8ABB631B-5103-4AD5-8A89-5D5A432DABB8}" srcOrd="0" destOrd="1" presId="urn:microsoft.com/office/officeart/2005/8/layout/chevron2"/>
    <dgm:cxn modelId="{862172A5-2D1F-4B73-9984-A91DC4D7766C}" type="presOf" srcId="{EAFFFF07-CEC6-4FA3-9C1A-CDE1468A536E}" destId="{68C01E59-03D0-48A6-B6E6-6DC347D7289C}" srcOrd="0" destOrd="0" presId="urn:microsoft.com/office/officeart/2005/8/layout/chevron2"/>
    <dgm:cxn modelId="{29E772AC-20D7-4D8C-A520-AA00CC7C79C6}" srcId="{D370C750-0018-43D2-9F25-4BB9770C1503}" destId="{D38667D4-6E65-4559-AF03-9957DF2C316D}" srcOrd="0" destOrd="0" parTransId="{38653404-9873-4517-8406-933E43336B61}" sibTransId="{BC04E7E6-1560-4F18-A73D-6DE2CC6F1438}"/>
    <dgm:cxn modelId="{455BBEB3-AF67-42F7-8AE5-227EA96A6A03}" srcId="{EAFFFF07-CEC6-4FA3-9C1A-CDE1468A536E}" destId="{00F54A2E-5F48-42A5-A35B-C7C9D2C06AA1}" srcOrd="1" destOrd="0" parTransId="{75982B27-C2DA-4708-AA2F-DC947981BC63}" sibTransId="{C4537783-7181-475D-9BE9-0C7FB0455C4A}"/>
    <dgm:cxn modelId="{646F99D9-7B6F-40C0-A15D-5A137B6A7F42}" type="presOf" srcId="{00F54A2E-5F48-42A5-A35B-C7C9D2C06AA1}" destId="{D288EB30-0EE5-479E-B011-27BE89108945}" srcOrd="0" destOrd="1" presId="urn:microsoft.com/office/officeart/2005/8/layout/chevron2"/>
    <dgm:cxn modelId="{427D45ED-542E-471E-AC99-5A8691A4463C}" srcId="{046FABB0-EF90-4E59-B28F-54FCA38A9936}" destId="{57ED2440-476D-436E-B74E-3361C605F2A4}" srcOrd="0" destOrd="0" parTransId="{1DFF71A3-8E46-4930-AABD-11916D42A5B6}" sibTransId="{EE448644-BEBE-43F2-B871-262F73A616CC}"/>
    <dgm:cxn modelId="{137BBEF5-2D14-4D53-911C-826CF34F0790}" srcId="{90CB5904-A5E6-458D-BC19-A7F2DFB6F10E}" destId="{046FABB0-EF90-4E59-B28F-54FCA38A9936}" srcOrd="1" destOrd="0" parTransId="{D8B7A754-3F6F-4181-B085-220E8778146C}" sibTransId="{90CDD302-961F-49C2-ACB8-58E2E70E8983}"/>
    <dgm:cxn modelId="{75999CF6-6BE5-4EF6-AB33-D835094F728B}" type="presOf" srcId="{90CB5904-A5E6-458D-BC19-A7F2DFB6F10E}" destId="{0BE4E240-B0A8-44C3-92E4-E3C22C5EF901}" srcOrd="0" destOrd="0" presId="urn:microsoft.com/office/officeart/2005/8/layout/chevron2"/>
    <dgm:cxn modelId="{072D2804-C872-4AFA-80D5-E30BCAFAB231}" type="presParOf" srcId="{0BE4E240-B0A8-44C3-92E4-E3C22C5EF901}" destId="{9B694306-985B-48E4-8F07-4759951C1BEF}" srcOrd="0" destOrd="0" presId="urn:microsoft.com/office/officeart/2005/8/layout/chevron2"/>
    <dgm:cxn modelId="{C324C092-1704-462B-B7B1-2BC9B183603D}" type="presParOf" srcId="{9B694306-985B-48E4-8F07-4759951C1BEF}" destId="{68C01E59-03D0-48A6-B6E6-6DC347D7289C}" srcOrd="0" destOrd="0" presId="urn:microsoft.com/office/officeart/2005/8/layout/chevron2"/>
    <dgm:cxn modelId="{5056E9EC-ED23-4958-B46E-A9A347214900}" type="presParOf" srcId="{9B694306-985B-48E4-8F07-4759951C1BEF}" destId="{D288EB30-0EE5-479E-B011-27BE89108945}" srcOrd="1" destOrd="0" presId="urn:microsoft.com/office/officeart/2005/8/layout/chevron2"/>
    <dgm:cxn modelId="{822B7C81-D00B-4507-886F-AA4FC94616EC}" type="presParOf" srcId="{0BE4E240-B0A8-44C3-92E4-E3C22C5EF901}" destId="{886E702F-8D25-4472-B382-CA2D1D99B4FD}" srcOrd="1" destOrd="0" presId="urn:microsoft.com/office/officeart/2005/8/layout/chevron2"/>
    <dgm:cxn modelId="{B2BDB4BF-27A7-483F-9874-7A1A9CE12D2A}" type="presParOf" srcId="{0BE4E240-B0A8-44C3-92E4-E3C22C5EF901}" destId="{1A328358-84BD-4C51-8C9A-AA97CDC67274}" srcOrd="2" destOrd="0" presId="urn:microsoft.com/office/officeart/2005/8/layout/chevron2"/>
    <dgm:cxn modelId="{28174946-8D52-4DF8-8A51-F9D407DA8FB5}" type="presParOf" srcId="{1A328358-84BD-4C51-8C9A-AA97CDC67274}" destId="{706F5029-1060-4A1A-989A-E8F43C79B1B4}" srcOrd="0" destOrd="0" presId="urn:microsoft.com/office/officeart/2005/8/layout/chevron2"/>
    <dgm:cxn modelId="{2EC5B310-956C-4015-A9C3-7211A240E180}" type="presParOf" srcId="{1A328358-84BD-4C51-8C9A-AA97CDC67274}" destId="{8ABB631B-5103-4AD5-8A89-5D5A432DABB8}" srcOrd="1" destOrd="0" presId="urn:microsoft.com/office/officeart/2005/8/layout/chevron2"/>
    <dgm:cxn modelId="{67117780-F524-4415-A0AA-184ABA6A1351}" type="presParOf" srcId="{0BE4E240-B0A8-44C3-92E4-E3C22C5EF901}" destId="{020CF139-5C9F-4924-8C95-AA8769AF6B4A}" srcOrd="3" destOrd="0" presId="urn:microsoft.com/office/officeart/2005/8/layout/chevron2"/>
    <dgm:cxn modelId="{88AE8E0A-DAF5-4E42-83F4-402D5B48A262}" type="presParOf" srcId="{0BE4E240-B0A8-44C3-92E4-E3C22C5EF901}" destId="{5DFEAFD1-2652-4AEC-9532-B4E6986B4844}" srcOrd="4" destOrd="0" presId="urn:microsoft.com/office/officeart/2005/8/layout/chevron2"/>
    <dgm:cxn modelId="{833DDF3B-DF2F-477F-830C-35869BE2C15F}" type="presParOf" srcId="{5DFEAFD1-2652-4AEC-9532-B4E6986B4844}" destId="{0E6FE480-55B0-49DB-8F81-E787C3E44633}" srcOrd="0" destOrd="0" presId="urn:microsoft.com/office/officeart/2005/8/layout/chevron2"/>
    <dgm:cxn modelId="{D647DAD9-0F26-4F77-BEEF-8D03FFD5CFBB}" type="presParOf" srcId="{5DFEAFD1-2652-4AEC-9532-B4E6986B4844}" destId="{DC16729D-7178-4348-AFA3-98DD4ADFF38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1E59-03D0-48A6-B6E6-6DC347D7289C}">
      <dsp:nvSpPr>
        <dsp:cNvPr id="0" name=""/>
        <dsp:cNvSpPr/>
      </dsp:nvSpPr>
      <dsp:spPr>
        <a:xfrm rot="5400000">
          <a:off x="-240055" y="249045"/>
          <a:ext cx="1600372" cy="112026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latin typeface="Calibri"/>
              <a:ea typeface="+mn-ea"/>
              <a:cs typeface="+mn-cs"/>
            </a:rPr>
            <a:t>Afrocaracol-Hidalguense</a:t>
          </a:r>
          <a:endParaRPr lang="es-MX" sz="1600" kern="1200" dirty="0"/>
        </a:p>
      </dsp:txBody>
      <dsp:txXfrm rot="-5400000">
        <a:off x="1" y="569119"/>
        <a:ext cx="1120260" cy="480112"/>
      </dsp:txXfrm>
    </dsp:sp>
    <dsp:sp modelId="{D288EB30-0EE5-479E-B011-27BE89108945}">
      <dsp:nvSpPr>
        <dsp:cNvPr id="0" name=""/>
        <dsp:cNvSpPr/>
      </dsp:nvSpPr>
      <dsp:spPr>
        <a:xfrm rot="5400000">
          <a:off x="3668142" y="-2538892"/>
          <a:ext cx="1040241" cy="613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latin typeface="Calibri"/>
              <a:ea typeface="+mn-ea"/>
              <a:cs typeface="+mn-cs"/>
            </a:rPr>
            <a:t>Marcelo Mayor Simón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libri"/>
              <a:ea typeface="+mn-ea"/>
              <a:cs typeface="+mn-cs"/>
            </a:rPr>
            <a:t>Seguimiento con convocatorias</a:t>
          </a:r>
        </a:p>
      </dsp:txBody>
      <dsp:txXfrm rot="-5400000">
        <a:off x="1120260" y="59770"/>
        <a:ext cx="6085225" cy="938681"/>
      </dsp:txXfrm>
    </dsp:sp>
    <dsp:sp modelId="{706F5029-1060-4A1A-989A-E8F43C79B1B4}">
      <dsp:nvSpPr>
        <dsp:cNvPr id="0" name=""/>
        <dsp:cNvSpPr/>
      </dsp:nvSpPr>
      <dsp:spPr>
        <a:xfrm rot="5400000">
          <a:off x="-240055" y="1830409"/>
          <a:ext cx="1600372" cy="1120260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latin typeface="Calibri"/>
              <a:ea typeface="+mn-ea"/>
              <a:cs typeface="+mn-cs"/>
            </a:rPr>
            <a:t>Productor de Galletas</a:t>
          </a:r>
          <a:endParaRPr lang="es-MX" sz="1600" kern="1200" dirty="0"/>
        </a:p>
      </dsp:txBody>
      <dsp:txXfrm rot="-5400000">
        <a:off x="1" y="2150483"/>
        <a:ext cx="1120260" cy="480112"/>
      </dsp:txXfrm>
    </dsp:sp>
    <dsp:sp modelId="{8ABB631B-5103-4AD5-8A89-5D5A432DABB8}">
      <dsp:nvSpPr>
        <dsp:cNvPr id="0" name=""/>
        <dsp:cNvSpPr/>
      </dsp:nvSpPr>
      <dsp:spPr>
        <a:xfrm rot="5400000">
          <a:off x="3501360" y="-957527"/>
          <a:ext cx="1373805" cy="613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/>
            <a:t>Eder Chávez 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“Reformulación de producto, selección de envase, elaboración de la tabla Nutrimental y </a:t>
          </a:r>
          <a:r>
            <a:rPr lang="es-MX" sz="1800" kern="1200" dirty="0"/>
            <a:t>estudio de vida de Anaquel para una galleta </a:t>
          </a:r>
          <a:r>
            <a:rPr lang="es-MX" sz="2000" kern="1200" dirty="0"/>
            <a:t>elaborada</a:t>
          </a:r>
          <a:r>
            <a:rPr lang="es-MX" sz="1800" kern="1200" dirty="0"/>
            <a:t> a base de harina de maíz.</a:t>
          </a:r>
        </a:p>
      </dsp:txBody>
      <dsp:txXfrm rot="-5400000">
        <a:off x="1120260" y="1490637"/>
        <a:ext cx="6068941" cy="1239677"/>
      </dsp:txXfrm>
    </dsp:sp>
    <dsp:sp modelId="{0E6FE480-55B0-49DB-8F81-E787C3E44633}">
      <dsp:nvSpPr>
        <dsp:cNvPr id="0" name=""/>
        <dsp:cNvSpPr/>
      </dsp:nvSpPr>
      <dsp:spPr>
        <a:xfrm rot="5400000">
          <a:off x="-240055" y="3244992"/>
          <a:ext cx="1600372" cy="1120260"/>
        </a:xfrm>
        <a:prstGeom prst="chevron">
          <a:avLst/>
        </a:prstGeom>
        <a:solidFill>
          <a:srgbClr val="000099"/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Cooperativa </a:t>
          </a:r>
          <a:r>
            <a:rPr lang="es-MX" sz="1600" kern="1200" dirty="0" err="1"/>
            <a:t>Tezoquipan</a:t>
          </a:r>
          <a:endParaRPr lang="es-MX" sz="1600" kern="1200" dirty="0"/>
        </a:p>
      </dsp:txBody>
      <dsp:txXfrm rot="-5400000">
        <a:off x="1" y="3565066"/>
        <a:ext cx="1120260" cy="480112"/>
      </dsp:txXfrm>
    </dsp:sp>
    <dsp:sp modelId="{DC16729D-7178-4348-AFA3-98DD4ADFF382}">
      <dsp:nvSpPr>
        <dsp:cNvPr id="0" name=""/>
        <dsp:cNvSpPr/>
      </dsp:nvSpPr>
      <dsp:spPr>
        <a:xfrm rot="5400000">
          <a:off x="3668142" y="457054"/>
          <a:ext cx="1040241" cy="613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 err="1">
              <a:latin typeface="+mn-lt"/>
            </a:rPr>
            <a:t>Pre-registro</a:t>
          </a:r>
          <a:r>
            <a:rPr lang="es-MX" sz="1800" kern="1200" dirty="0">
              <a:latin typeface="+mn-lt"/>
            </a:rPr>
            <a:t> NODESS, alianza con la Cooperativa de </a:t>
          </a:r>
          <a:r>
            <a:rPr lang="es-MX" sz="1800" kern="1200" dirty="0" err="1">
              <a:latin typeface="+mn-lt"/>
            </a:rPr>
            <a:t>Tezoquipan</a:t>
          </a:r>
          <a:r>
            <a:rPr lang="es-MX" sz="1800" kern="1200" dirty="0">
              <a:latin typeface="+mn-lt"/>
            </a:rPr>
            <a:t>, Dirección de minería (SEDECO) y UTVM</a:t>
          </a:r>
        </a:p>
      </dsp:txBody>
      <dsp:txXfrm rot="-5400000">
        <a:off x="1120260" y="3055716"/>
        <a:ext cx="6085225" cy="93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5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55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04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08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2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7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86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49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6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85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8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932E-924C-4BC3-BE3D-DFBA0111B0D4}" type="datetimeFigureOut">
              <a:rPr lang="es-MX" smtClean="0"/>
              <a:t>24/05/2024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D223-2310-463D-8F5F-411F735B21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21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9173" y="4459661"/>
            <a:ext cx="41344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1" u="sng" baseline="300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s-MX" sz="32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Seguimiento y 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386" y="3175293"/>
            <a:ext cx="579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50" charset="0"/>
              </a:rPr>
              <a:t>Emprendimiento</a:t>
            </a:r>
            <a:r>
              <a:rPr lang="es-MX" sz="40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 </a:t>
            </a:r>
            <a:endParaRPr lang="es-MX" sz="48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45251" y="5666388"/>
            <a:ext cx="2603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Mayo 2024</a:t>
            </a:r>
            <a:endParaRPr lang="es-E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6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5969F32-5E30-4099-B889-4B2D9FE1E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16607"/>
              </p:ext>
            </p:extLst>
          </p:nvPr>
        </p:nvGraphicFramePr>
        <p:xfrm>
          <a:off x="118502" y="986677"/>
          <a:ext cx="8906996" cy="446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498">
                  <a:extLst>
                    <a:ext uri="{9D8B030D-6E8A-4147-A177-3AD203B41FA5}">
                      <a16:colId xmlns:a16="http://schemas.microsoft.com/office/drawing/2014/main" val="11343599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3036344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013309657"/>
                    </a:ext>
                  </a:extLst>
                </a:gridCol>
                <a:gridCol w="1039063">
                  <a:extLst>
                    <a:ext uri="{9D8B030D-6E8A-4147-A177-3AD203B41FA5}">
                      <a16:colId xmlns:a16="http://schemas.microsoft.com/office/drawing/2014/main" val="2765750495"/>
                    </a:ext>
                  </a:extLst>
                </a:gridCol>
                <a:gridCol w="389687">
                  <a:extLst>
                    <a:ext uri="{9D8B030D-6E8A-4147-A177-3AD203B41FA5}">
                      <a16:colId xmlns:a16="http://schemas.microsoft.com/office/drawing/2014/main" val="2791391307"/>
                    </a:ext>
                  </a:extLst>
                </a:gridCol>
                <a:gridCol w="1440900">
                  <a:extLst>
                    <a:ext uri="{9D8B030D-6E8A-4147-A177-3AD203B41FA5}">
                      <a16:colId xmlns:a16="http://schemas.microsoft.com/office/drawing/2014/main" val="256128190"/>
                    </a:ext>
                  </a:extLst>
                </a:gridCol>
                <a:gridCol w="1256282">
                  <a:extLst>
                    <a:ext uri="{9D8B030D-6E8A-4147-A177-3AD203B41FA5}">
                      <a16:colId xmlns:a16="http://schemas.microsoft.com/office/drawing/2014/main" val="1470474970"/>
                    </a:ext>
                  </a:extLst>
                </a:gridCol>
                <a:gridCol w="665090">
                  <a:extLst>
                    <a:ext uri="{9D8B030D-6E8A-4147-A177-3AD203B41FA5}">
                      <a16:colId xmlns:a16="http://schemas.microsoft.com/office/drawing/2014/main" val="965249025"/>
                    </a:ext>
                  </a:extLst>
                </a:gridCol>
                <a:gridCol w="882441">
                  <a:extLst>
                    <a:ext uri="{9D8B030D-6E8A-4147-A177-3AD203B41FA5}">
                      <a16:colId xmlns:a16="http://schemas.microsoft.com/office/drawing/2014/main" val="3252145284"/>
                    </a:ext>
                  </a:extLst>
                </a:gridCol>
                <a:gridCol w="780285">
                  <a:extLst>
                    <a:ext uri="{9D8B030D-6E8A-4147-A177-3AD203B41FA5}">
                      <a16:colId xmlns:a16="http://schemas.microsoft.com/office/drawing/2014/main" val="2663001580"/>
                    </a:ext>
                  </a:extLst>
                </a:gridCol>
              </a:tblGrid>
              <a:tr h="205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Ejes Estratégicos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Indicadores a considerar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Línea base (valor periodo anterior)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Objetivo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Acciones </a:t>
                      </a:r>
                    </a:p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programadas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Evidencias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Segunda Sesión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03302"/>
                  </a:ext>
                </a:extLst>
              </a:tr>
              <a:tr h="6026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Cumplimiento de Acciones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Evidencia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Avance de la meta por 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58899"/>
                  </a:ext>
                </a:extLst>
              </a:tr>
              <a:tr h="1322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 Emprendimiento</a:t>
                      </a:r>
                      <a:endParaRPr lang="es-MX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vert="vert270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Porcentaje de Estudiantes en programa de emprendedores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70%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Fortalecer el programa de Emprendimiento mediante presencial y/o virtual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70%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Programar las actividades del PEU en donde se considere el 100% de la matricula (Pláticas, talleres y conferencias de sensibilización).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Listas de asistencia fotografías, planeación de actividades por PE.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  <a:latin typeface="+mn-lt"/>
                        </a:rPr>
                        <a:t>Listas de asistencia, fotografías de actividades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25%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extLst>
                  <a:ext uri="{0D108BD9-81ED-4DB2-BD59-A6C34878D82A}">
                    <a16:rowId xmlns:a16="http://schemas.microsoft.com/office/drawing/2014/main" val="4018397065"/>
                  </a:ext>
                </a:extLst>
              </a:tr>
              <a:tr h="19472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+mn-lt"/>
                        </a:rPr>
                        <a:t>Número de Proyectos derivados de la formación de emprendimiento que están en operación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5%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Fortalecer el proceso de asesorías mediante actividades alineadas al contenido del plan de negocios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Brindar asesorías sobre módulos de plan de negocios para la comunidad universitaria y a la sociedad interesada. Programar actividades capacitaciones y acompañamientos para proyectos de emprendimiento social.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listas de asistencias, bitácora de asesorías brindadas, fotografías, plan de actividades, proyectos de emprendimiento social generados.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+mn-lt"/>
                        </a:rPr>
                        <a:t>lista de asistencias y fotografías de las actividades, proyectos de emprendimiento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7" marR="3897" marT="38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97" marR="3897" marT="3897" marB="0" anchor="ctr"/>
                </a:tc>
                <a:extLst>
                  <a:ext uri="{0D108BD9-81ED-4DB2-BD59-A6C34878D82A}">
                    <a16:rowId xmlns:a16="http://schemas.microsoft.com/office/drawing/2014/main" val="237865782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0BD6404D-2C01-4776-B62E-3F4FD0958C70}"/>
              </a:ext>
            </a:extLst>
          </p:cNvPr>
          <p:cNvSpPr txBox="1">
            <a:spLocks/>
          </p:cNvSpPr>
          <p:nvPr/>
        </p:nvSpPr>
        <p:spPr>
          <a:xfrm>
            <a:off x="727261" y="250672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Avances de la Ruta de Mejora para el ciclo escolar 2023-2024.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828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06DFD3-851D-4A83-BEF9-742B0FEFE91C}"/>
              </a:ext>
            </a:extLst>
          </p:cNvPr>
          <p:cNvSpPr txBox="1"/>
          <p:nvPr/>
        </p:nvSpPr>
        <p:spPr>
          <a:xfrm>
            <a:off x="3467100" y="901770"/>
            <a:ext cx="2209800" cy="461665"/>
          </a:xfrm>
          <a:prstGeom prst="rect">
            <a:avLst/>
          </a:prstGeom>
          <a:solidFill>
            <a:srgbClr val="002060"/>
          </a:solidFill>
          <a:ln w="28575">
            <a:solidFill>
              <a:srgbClr val="4F81BD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Internos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9BB7984-88C1-407E-AF63-72ECD96E5E50}"/>
              </a:ext>
            </a:extLst>
          </p:cNvPr>
          <p:cNvGrpSpPr/>
          <p:nvPr/>
        </p:nvGrpSpPr>
        <p:grpSpPr>
          <a:xfrm>
            <a:off x="1864560" y="1700318"/>
            <a:ext cx="1143358" cy="1728682"/>
            <a:chOff x="1" y="2418997"/>
            <a:chExt cx="925528" cy="1322183"/>
          </a:xfrm>
        </p:grpSpPr>
        <p:sp>
          <p:nvSpPr>
            <p:cNvPr id="6" name="Flecha: cheurón 19">
              <a:extLst>
                <a:ext uri="{FF2B5EF4-FFF2-40B4-BE49-F238E27FC236}">
                  <a16:creationId xmlns:a16="http://schemas.microsoft.com/office/drawing/2014/main" id="{EBD87D51-C0AB-4413-B82E-4F7995513FDC}"/>
                </a:ext>
              </a:extLst>
            </p:cNvPr>
            <p:cNvSpPr/>
            <p:nvPr/>
          </p:nvSpPr>
          <p:spPr>
            <a:xfrm rot="5400000">
              <a:off x="-198327" y="2617325"/>
              <a:ext cx="1322183" cy="925528"/>
            </a:xfrm>
            <a:prstGeom prst="chevron">
              <a:avLst/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064A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Flecha: cheurón 4">
              <a:extLst>
                <a:ext uri="{FF2B5EF4-FFF2-40B4-BE49-F238E27FC236}">
                  <a16:creationId xmlns:a16="http://schemas.microsoft.com/office/drawing/2014/main" id="{EC93F7DD-C976-41BA-9A67-CA8485A792CA}"/>
                </a:ext>
              </a:extLst>
            </p:cNvPr>
            <p:cNvSpPr txBox="1"/>
            <p:nvPr/>
          </p:nvSpPr>
          <p:spPr>
            <a:xfrm>
              <a:off x="1" y="2881761"/>
              <a:ext cx="925528" cy="39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Café-</a:t>
              </a:r>
              <a:r>
                <a:rPr lang="es-ES" kern="1200" dirty="0" err="1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teira</a:t>
              </a:r>
              <a:endParaRPr lang="es-ES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1BEABE6-7C4A-4E58-A8AB-1D269F0B0511}"/>
              </a:ext>
            </a:extLst>
          </p:cNvPr>
          <p:cNvGrpSpPr/>
          <p:nvPr/>
        </p:nvGrpSpPr>
        <p:grpSpPr>
          <a:xfrm>
            <a:off x="3045445" y="1876193"/>
            <a:ext cx="3865596" cy="859871"/>
            <a:chOff x="925529" y="2418997"/>
            <a:chExt cx="4323898" cy="859871"/>
          </a:xfrm>
        </p:grpSpPr>
        <p:sp>
          <p:nvSpPr>
            <p:cNvPr id="9" name="Rectángulo: esquinas superiores redondeadas 17">
              <a:extLst>
                <a:ext uri="{FF2B5EF4-FFF2-40B4-BE49-F238E27FC236}">
                  <a16:creationId xmlns:a16="http://schemas.microsoft.com/office/drawing/2014/main" id="{01F18714-1352-4AF6-BB8A-C826C85A24BB}"/>
                </a:ext>
              </a:extLst>
            </p:cNvPr>
            <p:cNvSpPr/>
            <p:nvPr/>
          </p:nvSpPr>
          <p:spPr>
            <a:xfrm rot="5400000">
              <a:off x="2657542" y="686984"/>
              <a:ext cx="859871" cy="432389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8064A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: esquinas superiores redondeadas 6">
              <a:extLst>
                <a:ext uri="{FF2B5EF4-FFF2-40B4-BE49-F238E27FC236}">
                  <a16:creationId xmlns:a16="http://schemas.microsoft.com/office/drawing/2014/main" id="{FF6062FD-9929-4F99-922B-3638CFDA1470}"/>
                </a:ext>
              </a:extLst>
            </p:cNvPr>
            <p:cNvSpPr txBox="1"/>
            <p:nvPr/>
          </p:nvSpPr>
          <p:spPr>
            <a:xfrm>
              <a:off x="925529" y="2460973"/>
              <a:ext cx="4281923" cy="775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0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Abraham Camargo González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0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Seguimiento  de </a:t>
              </a:r>
              <a:r>
                <a:rPr lang="es-ES" sz="2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r</a:t>
              </a:r>
              <a:r>
                <a:rPr lang="es-ES" sz="20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egistro de marca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5F30D9-E453-4EE9-B175-A4B9E751E990}"/>
              </a:ext>
            </a:extLst>
          </p:cNvPr>
          <p:cNvGrpSpPr/>
          <p:nvPr/>
        </p:nvGrpSpPr>
        <p:grpSpPr>
          <a:xfrm>
            <a:off x="1862993" y="3081246"/>
            <a:ext cx="1115286" cy="1697828"/>
            <a:chOff x="1" y="1211788"/>
            <a:chExt cx="925528" cy="1322183"/>
          </a:xfrm>
        </p:grpSpPr>
        <p:sp>
          <p:nvSpPr>
            <p:cNvPr id="12" name="Flecha: cheurón 25">
              <a:extLst>
                <a:ext uri="{FF2B5EF4-FFF2-40B4-BE49-F238E27FC236}">
                  <a16:creationId xmlns:a16="http://schemas.microsoft.com/office/drawing/2014/main" id="{55F48FDF-147E-4EB9-8A36-60F00033B4B7}"/>
                </a:ext>
              </a:extLst>
            </p:cNvPr>
            <p:cNvSpPr/>
            <p:nvPr/>
          </p:nvSpPr>
          <p:spPr>
            <a:xfrm rot="5400000">
              <a:off x="-198327" y="1410116"/>
              <a:ext cx="1322183" cy="925528"/>
            </a:xfrm>
            <a:prstGeom prst="chevron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9BBB5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9C2161D8-4FF4-4ADC-BF52-D9C077EB7D57}"/>
                </a:ext>
              </a:extLst>
            </p:cNvPr>
            <p:cNvSpPr txBox="1"/>
            <p:nvPr/>
          </p:nvSpPr>
          <p:spPr>
            <a:xfrm>
              <a:off x="1" y="1674552"/>
              <a:ext cx="925528" cy="39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dirty="0">
                  <a:solidFill>
                    <a:sysClr val="window" lastClr="FFFFFF"/>
                  </a:solidFill>
                  <a:latin typeface="Calibri"/>
                </a:rPr>
                <a:t>Restaurante RC</a:t>
              </a:r>
              <a:endParaRPr lang="es-ES" sz="16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3671B26-973F-4C5C-8255-4A23FB93CFED}"/>
              </a:ext>
            </a:extLst>
          </p:cNvPr>
          <p:cNvGrpSpPr/>
          <p:nvPr/>
        </p:nvGrpSpPr>
        <p:grpSpPr>
          <a:xfrm>
            <a:off x="3007917" y="3248822"/>
            <a:ext cx="4068541" cy="859419"/>
            <a:chOff x="925529" y="1211789"/>
            <a:chExt cx="4323898" cy="859419"/>
          </a:xfrm>
        </p:grpSpPr>
        <p:sp>
          <p:nvSpPr>
            <p:cNvPr id="15" name="Rectángulo: esquinas superiores redondeadas 23">
              <a:extLst>
                <a:ext uri="{FF2B5EF4-FFF2-40B4-BE49-F238E27FC236}">
                  <a16:creationId xmlns:a16="http://schemas.microsoft.com/office/drawing/2014/main" id="{C3B8DD41-CA6C-4FEE-9318-9553D586A80B}"/>
                </a:ext>
              </a:extLst>
            </p:cNvPr>
            <p:cNvSpPr/>
            <p:nvPr/>
          </p:nvSpPr>
          <p:spPr>
            <a:xfrm rot="5400000">
              <a:off x="2657768" y="-520450"/>
              <a:ext cx="859419" cy="432389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9BBB5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: esquinas superiores redondeadas 6">
              <a:extLst>
                <a:ext uri="{FF2B5EF4-FFF2-40B4-BE49-F238E27FC236}">
                  <a16:creationId xmlns:a16="http://schemas.microsoft.com/office/drawing/2014/main" id="{BFBA56B9-EE17-4113-A6A9-C55FB36A5FCB}"/>
                </a:ext>
              </a:extLst>
            </p:cNvPr>
            <p:cNvSpPr txBox="1"/>
            <p:nvPr/>
          </p:nvSpPr>
          <p:spPr>
            <a:xfrm>
              <a:off x="925529" y="1253742"/>
              <a:ext cx="4281945" cy="775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0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Melina Ibarra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2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Seguimiento de registro de marca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188D6892-5110-405E-B84B-52382EB5A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7" y="5153962"/>
            <a:ext cx="2871487" cy="110943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5403B26-20C2-4898-860E-603CDFDBB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794"/>
            <a:ext cx="2910894" cy="20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AFE54EC3-A1CC-4582-97C1-9AD19CEDCECF}"/>
              </a:ext>
            </a:extLst>
          </p:cNvPr>
          <p:cNvSpPr txBox="1"/>
          <p:nvPr/>
        </p:nvSpPr>
        <p:spPr>
          <a:xfrm>
            <a:off x="3503714" y="677863"/>
            <a:ext cx="1378140" cy="461665"/>
          </a:xfrm>
          <a:prstGeom prst="rect">
            <a:avLst/>
          </a:prstGeom>
          <a:solidFill>
            <a:srgbClr val="002060"/>
          </a:solidFill>
          <a:ln w="28575">
            <a:solidFill>
              <a:srgbClr val="4F81BD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Externos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4C92A4B2-0BE8-4CF1-AF9D-E42C8C640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437107"/>
              </p:ext>
            </p:extLst>
          </p:nvPr>
        </p:nvGraphicFramePr>
        <p:xfrm>
          <a:off x="916184" y="1348352"/>
          <a:ext cx="7256266" cy="461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0C5BDC4-1704-4924-9000-CF020D7BD0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432230"/>
            <a:ext cx="2222262" cy="8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3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08C079-7555-4892-927A-F534E398E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6" y="4292048"/>
            <a:ext cx="3421269" cy="256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61EC06-69DD-42B2-AED3-2DF554AFA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" y="2693259"/>
            <a:ext cx="2806223" cy="210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528EBD-D75E-4241-B716-E3923465E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12" y="255656"/>
            <a:ext cx="2803885" cy="210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4D6455-4951-44FD-8E9A-0535AF68E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99" y="2546043"/>
            <a:ext cx="3657356" cy="14130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EB3FBF-E73D-438A-83A9-41A45B606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0" y="255656"/>
            <a:ext cx="2806222" cy="210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905B83-6336-4F2B-B967-4BF3A43ED2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57" y="255656"/>
            <a:ext cx="2806222" cy="210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75E72A-9C58-417B-89A9-E1F20BAF4A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5" y="2786072"/>
            <a:ext cx="2806222" cy="20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10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1D0695-3F86-45D0-95A4-DA560445B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9" y="193864"/>
            <a:ext cx="4313514" cy="3235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A0667A-559F-4D3F-B984-A34CEC7FC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9" y="3655547"/>
            <a:ext cx="4313514" cy="323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14D2DC-6DF9-429E-A8BF-6C8C4C0A2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760" y="3598616"/>
            <a:ext cx="3835841" cy="2874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C4206E-5827-4B89-829F-AF462B1E4EFC}"/>
              </a:ext>
            </a:extLst>
          </p:cNvPr>
          <p:cNvSpPr txBox="1"/>
          <p:nvPr/>
        </p:nvSpPr>
        <p:spPr>
          <a:xfrm>
            <a:off x="4708089" y="1149350"/>
            <a:ext cx="4313514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</a:rPr>
              <a:t>Participación en </a:t>
            </a:r>
            <a:r>
              <a:rPr lang="es-MX" sz="2400" dirty="0" err="1">
                <a:solidFill>
                  <a:schemeClr val="bg1"/>
                </a:solidFill>
              </a:rPr>
              <a:t>Bootcamp</a:t>
            </a:r>
            <a:r>
              <a:rPr lang="es-MX" sz="2400" dirty="0">
                <a:solidFill>
                  <a:schemeClr val="bg1"/>
                </a:solidFill>
              </a:rPr>
              <a:t> de alumnos y docentes, desarrollando un proyecto de sustentabilidad  Agenda 2030.</a:t>
            </a:r>
          </a:p>
        </p:txBody>
      </p:sp>
    </p:spTree>
    <p:extLst>
      <p:ext uri="{BB962C8B-B14F-4D97-AF65-F5344CB8AC3E}">
        <p14:creationId xmlns:p14="http://schemas.microsoft.com/office/powerpoint/2010/main" val="297285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6ACB80-A5A7-431A-AC70-760A238F8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6" y="1035702"/>
            <a:ext cx="2994970" cy="5303593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5F53274-9E1E-454C-9EAF-B20C75B8DC8E}"/>
              </a:ext>
            </a:extLst>
          </p:cNvPr>
          <p:cNvSpPr txBox="1">
            <a:spLocks/>
          </p:cNvSpPr>
          <p:nvPr/>
        </p:nvSpPr>
        <p:spPr>
          <a:xfrm>
            <a:off x="123826" y="1714500"/>
            <a:ext cx="581977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GRACIAS</a:t>
            </a:r>
          </a:p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POR SU ATENCIÓN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B0E297-2F59-48AC-91AD-906FF74AD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73" y="2885322"/>
            <a:ext cx="2855080" cy="2206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E09183-AF62-45EE-87CD-B403E7077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10931"/>
            <a:ext cx="3114675" cy="12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1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325</Words>
  <Application>Microsoft Office PowerPoint</Application>
  <PresentationFormat>Presentación en pantalla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MS Gothic</vt:lpstr>
      <vt:lpstr>Arial</vt:lpstr>
      <vt:lpstr>Calibri</vt:lpstr>
      <vt:lpstr>Calibri Light</vt:lpstr>
      <vt:lpstr>Montserrat</vt:lpstr>
      <vt:lpstr>Montserrat Black</vt:lpstr>
      <vt:lpstr>Montserrat ExtraBold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CINDY LUCIA ACOSTA ESCAMILLA</cp:lastModifiedBy>
  <cp:revision>11</cp:revision>
  <dcterms:created xsi:type="dcterms:W3CDTF">2024-05-13T19:13:40Z</dcterms:created>
  <dcterms:modified xsi:type="dcterms:W3CDTF">2024-05-24T22:12:41Z</dcterms:modified>
</cp:coreProperties>
</file>